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1274D-DA32-4E76-9272-FC49D7BB125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D8AE28C-5583-4FA3-AC20-0091BCA50AAA}">
      <dgm:prSet phldrT="[文字]" custT="1"/>
      <dgm:spPr/>
      <dgm:t>
        <a:bodyPr/>
        <a:lstStyle/>
        <a:p>
          <a:r>
            <a:rPr lang="zh-TW" altLang="en-US" sz="4000" dirty="0" smtClean="0"/>
            <a:t>班級</a:t>
          </a:r>
          <a:endParaRPr lang="zh-TW" altLang="en-US" sz="4000" dirty="0"/>
        </a:p>
      </dgm:t>
    </dgm:pt>
    <dgm:pt modelId="{7C68817A-DDB7-4412-96E5-305793136DAC}" type="parTrans" cxnId="{34055F96-53EB-48A9-B354-FDBFDEFA8750}">
      <dgm:prSet/>
      <dgm:spPr/>
      <dgm:t>
        <a:bodyPr/>
        <a:lstStyle/>
        <a:p>
          <a:endParaRPr lang="zh-TW" altLang="en-US"/>
        </a:p>
      </dgm:t>
    </dgm:pt>
    <dgm:pt modelId="{3DA54464-377F-42DA-965B-3D731D6816C1}" type="sibTrans" cxnId="{34055F96-53EB-48A9-B354-FDBFDEFA8750}">
      <dgm:prSet/>
      <dgm:spPr/>
      <dgm:t>
        <a:bodyPr/>
        <a:lstStyle/>
        <a:p>
          <a:endParaRPr lang="zh-TW" altLang="en-US"/>
        </a:p>
      </dgm:t>
    </dgm:pt>
    <dgm:pt modelId="{E896E9BC-F50B-4A99-A9FF-07277E62ADBE}">
      <dgm:prSet phldrT="[文字]" custT="1"/>
      <dgm:spPr/>
      <dgm:t>
        <a:bodyPr/>
        <a:lstStyle/>
        <a:p>
          <a:r>
            <a:rPr lang="zh-TW" altLang="en-US" sz="4000" dirty="0" smtClean="0"/>
            <a:t>全校</a:t>
          </a:r>
          <a:endParaRPr lang="zh-TW" altLang="en-US" sz="4000" dirty="0"/>
        </a:p>
      </dgm:t>
    </dgm:pt>
    <dgm:pt modelId="{8C3E3274-183B-4899-8EAD-3328251ADFFF}" type="parTrans" cxnId="{87B93037-ADDB-4CE3-919D-B0A99977A8D7}">
      <dgm:prSet/>
      <dgm:spPr/>
      <dgm:t>
        <a:bodyPr/>
        <a:lstStyle/>
        <a:p>
          <a:endParaRPr lang="zh-TW" altLang="en-US"/>
        </a:p>
      </dgm:t>
    </dgm:pt>
    <dgm:pt modelId="{ACCDAAE1-73F5-450B-92A7-ECEF3C4186CE}" type="sibTrans" cxnId="{87B93037-ADDB-4CE3-919D-B0A99977A8D7}">
      <dgm:prSet/>
      <dgm:spPr/>
      <dgm:t>
        <a:bodyPr/>
        <a:lstStyle/>
        <a:p>
          <a:endParaRPr lang="zh-TW" altLang="en-US"/>
        </a:p>
      </dgm:t>
    </dgm:pt>
    <dgm:pt modelId="{C2627808-E108-42EB-9384-B088939C2865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全縣</a:t>
          </a:r>
          <a:endParaRPr lang="zh-TW" altLang="en-US" dirty="0">
            <a:solidFill>
              <a:srgbClr val="FF0000"/>
            </a:solidFill>
          </a:endParaRPr>
        </a:p>
      </dgm:t>
    </dgm:pt>
    <dgm:pt modelId="{3A4510BF-085B-48B5-97D5-8D12D5ABA8C9}" type="parTrans" cxnId="{08119624-DCC0-42F6-AE3D-57AACE0E8803}">
      <dgm:prSet/>
      <dgm:spPr/>
      <dgm:t>
        <a:bodyPr/>
        <a:lstStyle/>
        <a:p>
          <a:endParaRPr lang="zh-TW" altLang="en-US"/>
        </a:p>
      </dgm:t>
    </dgm:pt>
    <dgm:pt modelId="{869D4599-0E88-442D-8689-75FDB1342739}" type="sibTrans" cxnId="{08119624-DCC0-42F6-AE3D-57AACE0E8803}">
      <dgm:prSet/>
      <dgm:spPr/>
      <dgm:t>
        <a:bodyPr/>
        <a:lstStyle/>
        <a:p>
          <a:endParaRPr lang="zh-TW" altLang="en-US"/>
        </a:p>
      </dgm:t>
    </dgm:pt>
    <dgm:pt modelId="{7C8F23D2-FFC7-4F59-A536-EB1481E3A3D3}" type="pres">
      <dgm:prSet presAssocID="{BC31274D-DA32-4E76-9272-FC49D7BB1255}" presName="arrowDiagram" presStyleCnt="0">
        <dgm:presLayoutVars>
          <dgm:chMax val="5"/>
          <dgm:dir/>
          <dgm:resizeHandles val="exact"/>
        </dgm:presLayoutVars>
      </dgm:prSet>
      <dgm:spPr/>
    </dgm:pt>
    <dgm:pt modelId="{E3479A2A-48D0-4436-95B5-0782EEE4F34F}" type="pres">
      <dgm:prSet presAssocID="{BC31274D-DA32-4E76-9272-FC49D7BB1255}" presName="arrow" presStyleLbl="bgShp" presStyleIdx="0" presStyleCnt="1"/>
      <dgm:spPr/>
    </dgm:pt>
    <dgm:pt modelId="{A9840134-4B1E-4B3C-8F98-BEF09025CCB3}" type="pres">
      <dgm:prSet presAssocID="{BC31274D-DA32-4E76-9272-FC49D7BB1255}" presName="arrowDiagram3" presStyleCnt="0"/>
      <dgm:spPr/>
    </dgm:pt>
    <dgm:pt modelId="{1D349638-9030-4885-B8DE-3856093DD290}" type="pres">
      <dgm:prSet presAssocID="{ED8AE28C-5583-4FA3-AC20-0091BCA50AAA}" presName="bullet3a" presStyleLbl="node1" presStyleIdx="0" presStyleCnt="3"/>
      <dgm:spPr/>
    </dgm:pt>
    <dgm:pt modelId="{F8051280-7645-4428-B6A4-51AA6A09147B}" type="pres">
      <dgm:prSet presAssocID="{ED8AE28C-5583-4FA3-AC20-0091BCA50AAA}" presName="textBox3a" presStyleLbl="revTx" presStyleIdx="0" presStyleCnt="3" custLinFactNeighborX="-6439" custLinFactNeighborY="307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A35C79-A117-46AE-8928-5C1AC9F61820}" type="pres">
      <dgm:prSet presAssocID="{E896E9BC-F50B-4A99-A9FF-07277E62ADBE}" presName="bullet3b" presStyleLbl="node1" presStyleIdx="1" presStyleCnt="3" custScaleX="149337" custScaleY="149338" custLinFactX="80386" custLinFactNeighborX="100000" custLinFactNeighborY="-41356"/>
      <dgm:spPr/>
    </dgm:pt>
    <dgm:pt modelId="{ADF98BE1-4321-4183-8F80-2906FD918B45}" type="pres">
      <dgm:prSet presAssocID="{E896E9BC-F50B-4A99-A9FF-07277E62ADBE}" presName="textBox3b" presStyleLbl="revTx" presStyleIdx="1" presStyleCnt="3" custFlipVert="0" custScaleY="72427" custLinFactNeighborX="-42774" custLinFactNeighborY="115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B233FD-49B8-47E8-A1E5-ABE06F577EAB}" type="pres">
      <dgm:prSet presAssocID="{C2627808-E108-42EB-9384-B088939C2865}" presName="bullet3c" presStyleLbl="node1" presStyleIdx="2" presStyleCnt="3"/>
      <dgm:spPr/>
    </dgm:pt>
    <dgm:pt modelId="{C2F355CE-0B01-4D08-B731-2D25B0D0165A}" type="pres">
      <dgm:prSet presAssocID="{C2627808-E108-42EB-9384-B088939C2865}" presName="textBox3c" presStyleLbl="revTx" presStyleIdx="2" presStyleCnt="3" custScaleX="91280" custLinFactNeighborX="19664" custLinFactNeighborY="-124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119624-DCC0-42F6-AE3D-57AACE0E8803}" srcId="{BC31274D-DA32-4E76-9272-FC49D7BB1255}" destId="{C2627808-E108-42EB-9384-B088939C2865}" srcOrd="2" destOrd="0" parTransId="{3A4510BF-085B-48B5-97D5-8D12D5ABA8C9}" sibTransId="{869D4599-0E88-442D-8689-75FDB1342739}"/>
    <dgm:cxn modelId="{87B93037-ADDB-4CE3-919D-B0A99977A8D7}" srcId="{BC31274D-DA32-4E76-9272-FC49D7BB1255}" destId="{E896E9BC-F50B-4A99-A9FF-07277E62ADBE}" srcOrd="1" destOrd="0" parTransId="{8C3E3274-183B-4899-8EAD-3328251ADFFF}" sibTransId="{ACCDAAE1-73F5-450B-92A7-ECEF3C4186CE}"/>
    <dgm:cxn modelId="{47968828-3668-4CC5-B70D-715FB490E196}" type="presOf" srcId="{BC31274D-DA32-4E76-9272-FC49D7BB1255}" destId="{7C8F23D2-FFC7-4F59-A536-EB1481E3A3D3}" srcOrd="0" destOrd="0" presId="urn:microsoft.com/office/officeart/2005/8/layout/arrow2"/>
    <dgm:cxn modelId="{24F68472-A233-4BE5-A871-9BA19D561C75}" type="presOf" srcId="{ED8AE28C-5583-4FA3-AC20-0091BCA50AAA}" destId="{F8051280-7645-4428-B6A4-51AA6A09147B}" srcOrd="0" destOrd="0" presId="urn:microsoft.com/office/officeart/2005/8/layout/arrow2"/>
    <dgm:cxn modelId="{D388DDCF-AFFD-4561-8821-E173896BA69A}" type="presOf" srcId="{C2627808-E108-42EB-9384-B088939C2865}" destId="{C2F355CE-0B01-4D08-B731-2D25B0D0165A}" srcOrd="0" destOrd="0" presId="urn:microsoft.com/office/officeart/2005/8/layout/arrow2"/>
    <dgm:cxn modelId="{34055F96-53EB-48A9-B354-FDBFDEFA8750}" srcId="{BC31274D-DA32-4E76-9272-FC49D7BB1255}" destId="{ED8AE28C-5583-4FA3-AC20-0091BCA50AAA}" srcOrd="0" destOrd="0" parTransId="{7C68817A-DDB7-4412-96E5-305793136DAC}" sibTransId="{3DA54464-377F-42DA-965B-3D731D6816C1}"/>
    <dgm:cxn modelId="{2B36EAF8-E0D1-4B8C-B943-1024EE7EB6DF}" type="presOf" srcId="{E896E9BC-F50B-4A99-A9FF-07277E62ADBE}" destId="{ADF98BE1-4321-4183-8F80-2906FD918B45}" srcOrd="0" destOrd="0" presId="urn:microsoft.com/office/officeart/2005/8/layout/arrow2"/>
    <dgm:cxn modelId="{BF5E4EFC-BF80-4AEB-89AA-F3CB98C36C50}" type="presParOf" srcId="{7C8F23D2-FFC7-4F59-A536-EB1481E3A3D3}" destId="{E3479A2A-48D0-4436-95B5-0782EEE4F34F}" srcOrd="0" destOrd="0" presId="urn:microsoft.com/office/officeart/2005/8/layout/arrow2"/>
    <dgm:cxn modelId="{12D6DDA4-911C-4353-880C-DC6FAF7DB2EE}" type="presParOf" srcId="{7C8F23D2-FFC7-4F59-A536-EB1481E3A3D3}" destId="{A9840134-4B1E-4B3C-8F98-BEF09025CCB3}" srcOrd="1" destOrd="0" presId="urn:microsoft.com/office/officeart/2005/8/layout/arrow2"/>
    <dgm:cxn modelId="{D74FB8DE-F208-4D35-8C1A-B7DEC3CBD8DA}" type="presParOf" srcId="{A9840134-4B1E-4B3C-8F98-BEF09025CCB3}" destId="{1D349638-9030-4885-B8DE-3856093DD290}" srcOrd="0" destOrd="0" presId="urn:microsoft.com/office/officeart/2005/8/layout/arrow2"/>
    <dgm:cxn modelId="{6166D015-6DAE-42B9-9029-C747D38B8D2D}" type="presParOf" srcId="{A9840134-4B1E-4B3C-8F98-BEF09025CCB3}" destId="{F8051280-7645-4428-B6A4-51AA6A09147B}" srcOrd="1" destOrd="0" presId="urn:microsoft.com/office/officeart/2005/8/layout/arrow2"/>
    <dgm:cxn modelId="{E94A6710-7731-4B70-AE90-7C98238A2091}" type="presParOf" srcId="{A9840134-4B1E-4B3C-8F98-BEF09025CCB3}" destId="{EFA35C79-A117-46AE-8928-5C1AC9F61820}" srcOrd="2" destOrd="0" presId="urn:microsoft.com/office/officeart/2005/8/layout/arrow2"/>
    <dgm:cxn modelId="{BA5B88EA-98E3-4545-909C-225A1AE0BA89}" type="presParOf" srcId="{A9840134-4B1E-4B3C-8F98-BEF09025CCB3}" destId="{ADF98BE1-4321-4183-8F80-2906FD918B45}" srcOrd="3" destOrd="0" presId="urn:microsoft.com/office/officeart/2005/8/layout/arrow2"/>
    <dgm:cxn modelId="{160AA648-B44F-4A31-819B-681A0703E797}" type="presParOf" srcId="{A9840134-4B1E-4B3C-8F98-BEF09025CCB3}" destId="{98B233FD-49B8-47E8-A1E5-ABE06F577EAB}" srcOrd="4" destOrd="0" presId="urn:microsoft.com/office/officeart/2005/8/layout/arrow2"/>
    <dgm:cxn modelId="{E7FA5675-73CA-4B74-B708-32E3E8B9FA6C}" type="presParOf" srcId="{A9840134-4B1E-4B3C-8F98-BEF09025CCB3}" destId="{C2F355CE-0B01-4D08-B731-2D25B0D016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2C3EEF3-1A14-4D79-A1DC-BC4019AC56B1}" type="datetimeFigureOut">
              <a:rPr lang="zh-TW" altLang="en-US" smtClean="0"/>
              <a:pPr/>
              <a:t>2016/5/5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99972AE-F5FE-448E-9A70-934E334DFD6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建置長期資料庫的意涵與價值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講師：鶴岡國小 許壽亮</a:t>
            </a:r>
            <a:endParaRPr lang="en-US" altLang="zh-TW" dirty="0" smtClean="0"/>
          </a:p>
          <a:p>
            <a:r>
              <a:rPr lang="zh-TW" altLang="en-US" dirty="0" smtClean="0"/>
              <a:t>日期：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學生答題批閱</a:t>
            </a:r>
            <a:r>
              <a:rPr lang="en-US" altLang="zh-TW" dirty="0" smtClean="0"/>
              <a:t>-</a:t>
            </a:r>
            <a:r>
              <a:rPr lang="zh-TW" altLang="en-US" dirty="0" smtClean="0"/>
              <a:t>首頁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23333" r="16145" b="31667"/>
          <a:stretch>
            <a:fillRect/>
          </a:stretch>
        </p:blipFill>
        <p:spPr bwMode="auto">
          <a:xfrm>
            <a:off x="500034" y="2071678"/>
            <a:ext cx="84270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學生答題批閱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學生答題檢視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5000" r="17708" b="22500"/>
          <a:stretch>
            <a:fillRect/>
          </a:stretch>
        </p:blipFill>
        <p:spPr bwMode="auto">
          <a:xfrm>
            <a:off x="428596" y="2071678"/>
            <a:ext cx="807249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學生答題批閱</a:t>
            </a:r>
            <a:r>
              <a:rPr lang="en-US" altLang="zh-TW" dirty="0" smtClean="0"/>
              <a:t>-</a:t>
            </a:r>
            <a:r>
              <a:rPr lang="zh-TW" altLang="en-US" dirty="0" smtClean="0"/>
              <a:t>學生答題檢視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15000" r="17708" b="22500"/>
          <a:stretch>
            <a:fillRect/>
          </a:stretch>
        </p:blipFill>
        <p:spPr bwMode="auto">
          <a:xfrm>
            <a:off x="428596" y="2071678"/>
            <a:ext cx="807249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3787170" y="32443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學生答題檢視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答題分析表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23333" r="17187" b="10000"/>
          <a:stretch>
            <a:fillRect/>
          </a:stretch>
        </p:blipFill>
        <p:spPr bwMode="auto">
          <a:xfrm>
            <a:off x="500034" y="2000240"/>
            <a:ext cx="720095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-EXCEL</a:t>
            </a:r>
            <a:r>
              <a:rPr lang="zh-TW" altLang="en-US" dirty="0" smtClean="0"/>
              <a:t>原始檔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83" t="22500" r="33333" b="27500"/>
          <a:stretch>
            <a:fillRect/>
          </a:stretch>
        </p:blipFill>
        <p:spPr bwMode="auto">
          <a:xfrm>
            <a:off x="97695" y="2102052"/>
            <a:ext cx="8858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6215106" cy="1066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答對率分析圖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735581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線接點 6"/>
          <p:cNvCxnSpPr/>
          <p:nvPr/>
        </p:nvCxnSpPr>
        <p:spPr>
          <a:xfrm>
            <a:off x="8072462" y="2643182"/>
            <a:ext cx="714380" cy="1588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358082" y="25003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學校</a:t>
            </a:r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8072462" y="3071810"/>
            <a:ext cx="714380" cy="1588"/>
          </a:xfrm>
          <a:prstGeom prst="line">
            <a:avLst/>
          </a:prstGeom>
          <a:ln w="254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358082" y="29289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鄉鎮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8072462" y="3571876"/>
            <a:ext cx="714380" cy="1588"/>
          </a:xfrm>
          <a:prstGeom prst="line">
            <a:avLst/>
          </a:prstGeom>
          <a:ln w="254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358082" y="33575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全縣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1214414" y="521495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你會想看哪區段？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6215106" cy="1066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答對率分析圖</a:t>
            </a:r>
            <a:endParaRPr lang="zh-TW" altLang="en-US" dirty="0"/>
          </a:p>
        </p:txBody>
      </p:sp>
      <p:pic>
        <p:nvPicPr>
          <p:cNvPr id="9218" name="Picture 2" descr="C:\Users\shoulianghg\Pictures\未命名 -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858180" cy="5391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全縣市難易度鑑別表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3333" t="42500" r="17708" b="10833"/>
          <a:stretch>
            <a:fillRect/>
          </a:stretch>
        </p:blipFill>
        <p:spPr bwMode="auto">
          <a:xfrm>
            <a:off x="571472" y="1500174"/>
            <a:ext cx="82868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214282" y="4929198"/>
            <a:ext cx="4570482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鑑別度：</a:t>
            </a:r>
            <a:r>
              <a:rPr lang="zh-TW" altLang="en-US" dirty="0" smtClean="0">
                <a:solidFill>
                  <a:srgbClr val="0070C0"/>
                </a:solidFill>
              </a:rPr>
              <a:t>區分該題目受試者的能力高低程度</a:t>
            </a:r>
          </a:p>
          <a:p>
            <a:r>
              <a:rPr lang="zh-TW" altLang="en-US" dirty="0" smtClean="0"/>
              <a:t>高分組答對率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低分組答對率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=0.4</a:t>
            </a:r>
            <a:r>
              <a:rPr lang="zh-TW" altLang="en-US" dirty="0" smtClean="0"/>
              <a:t>以上</a:t>
            </a:r>
            <a:r>
              <a:rPr lang="en-US" altLang="zh-TW" dirty="0" smtClean="0"/>
              <a:t>(</a:t>
            </a:r>
            <a:r>
              <a:rPr lang="zh-TW" altLang="en-US" dirty="0" smtClean="0"/>
              <a:t>題目優良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=0.2-0.39(</a:t>
            </a:r>
            <a:r>
              <a:rPr lang="zh-TW" altLang="en-US" dirty="0" smtClean="0"/>
              <a:t>題目尚可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=0.19</a:t>
            </a:r>
            <a:r>
              <a:rPr lang="zh-TW" altLang="en-US" dirty="0" smtClean="0"/>
              <a:t>以下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題目不良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鑑別度</a:t>
            </a:r>
            <a:r>
              <a:rPr lang="en-US" altLang="zh-TW" dirty="0" smtClean="0"/>
              <a:t>&lt;0</a:t>
            </a:r>
            <a:r>
              <a:rPr lang="zh-TW" altLang="en-US" dirty="0" smtClean="0"/>
              <a:t>，表示試題不當，要修改或捨棄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24575" y="6000768"/>
            <a:ext cx="42194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測驗已學會所教基本能力，平均難度</a:t>
            </a:r>
            <a:r>
              <a:rPr lang="en-US" altLang="zh-TW" dirty="0" smtClean="0">
                <a:solidFill>
                  <a:srgbClr val="C00000"/>
                </a:solidFill>
              </a:rPr>
              <a:t>0.8</a:t>
            </a:r>
            <a:endParaRPr lang="zh-TW" altLang="en-US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區分學生學科方面的個別差異，</a:t>
            </a:r>
            <a:r>
              <a:rPr lang="en-US" altLang="zh-TW" dirty="0" smtClean="0">
                <a:solidFill>
                  <a:srgbClr val="C00000"/>
                </a:solidFill>
              </a:rPr>
              <a:t>0.5</a:t>
            </a:r>
            <a:r>
              <a:rPr lang="zh-TW" altLang="en-US" dirty="0" smtClean="0">
                <a:solidFill>
                  <a:srgbClr val="C00000"/>
                </a:solidFill>
              </a:rPr>
              <a:t>左右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924575" y="5643578"/>
            <a:ext cx="8771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難易度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29190" y="4929198"/>
            <a:ext cx="3951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7030A0"/>
                </a:solidFill>
              </a:rPr>
              <a:t>鑑別度：高通過率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-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低通過率</a:t>
            </a:r>
            <a:endParaRPr lang="en-US" altLang="zh-TW" sz="2000" b="1" dirty="0" smtClean="0">
              <a:solidFill>
                <a:srgbClr val="7030A0"/>
              </a:solidFill>
            </a:endParaRPr>
          </a:p>
          <a:p>
            <a:r>
              <a:rPr lang="zh-TW" altLang="en-US" sz="2000" b="1" dirty="0">
                <a:solidFill>
                  <a:srgbClr val="7030A0"/>
                </a:solidFill>
              </a:rPr>
              <a:t>難易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度</a:t>
            </a:r>
            <a:r>
              <a:rPr lang="zh-TW" altLang="en-US" sz="2000" b="1" dirty="0" smtClean="0">
                <a:solidFill>
                  <a:srgbClr val="7030A0"/>
                </a:solidFill>
                <a:sym typeface="Wingdings" pitchFamily="2" charset="2"/>
              </a:rPr>
              <a:t>：</a:t>
            </a:r>
            <a:r>
              <a:rPr lang="en-US" altLang="zh-TW" sz="2000" b="1" dirty="0" smtClean="0">
                <a:solidFill>
                  <a:srgbClr val="7030A0"/>
                </a:solidFill>
                <a:sym typeface="Wingdings" pitchFamily="2" charset="2"/>
              </a:rPr>
              <a:t>(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高通過率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+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低通過率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)/2</a:t>
            </a:r>
            <a:endParaRPr lang="zh-TW" alt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8646" t="20833" r="30208" b="20000"/>
          <a:stretch>
            <a:fillRect/>
          </a:stretch>
        </p:blipFill>
        <p:spPr bwMode="auto">
          <a:xfrm>
            <a:off x="285720" y="785794"/>
            <a:ext cx="8501122" cy="586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821537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答題分析表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全縣市難易度鑑別表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背景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從</a:t>
            </a:r>
            <a:r>
              <a:rPr lang="en-US" dirty="0"/>
              <a:t>94</a:t>
            </a:r>
            <a:r>
              <a:rPr lang="zh-TW" altLang="en-US" dirty="0"/>
              <a:t>年</a:t>
            </a:r>
            <a:r>
              <a:rPr lang="zh-TW" altLang="en-US" dirty="0" smtClean="0"/>
              <a:t>起至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年，超過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r>
              <a:rPr lang="zh-TW" altLang="en-US" dirty="0"/>
              <a:t>施測</a:t>
            </a:r>
            <a:r>
              <a:rPr lang="zh-TW" altLang="en-US" dirty="0" smtClean="0"/>
              <a:t>領域：國</a:t>
            </a:r>
            <a:r>
              <a:rPr lang="en-US" altLang="zh-TW" dirty="0" smtClean="0"/>
              <a:t>(1-8)</a:t>
            </a:r>
            <a:r>
              <a:rPr lang="zh-TW" altLang="en-US" dirty="0" smtClean="0"/>
              <a:t>，英</a:t>
            </a:r>
            <a:r>
              <a:rPr lang="en-US" altLang="zh-TW" dirty="0" smtClean="0"/>
              <a:t>(5-8)</a:t>
            </a:r>
            <a:r>
              <a:rPr lang="zh-TW" altLang="en-US" dirty="0" smtClean="0"/>
              <a:t>，數</a:t>
            </a:r>
            <a:r>
              <a:rPr lang="en-US" altLang="zh-TW" dirty="0" smtClean="0"/>
              <a:t>(3-8)</a:t>
            </a:r>
          </a:p>
          <a:p>
            <a:r>
              <a:rPr lang="zh-TW" altLang="en-US" dirty="0" smtClean="0"/>
              <a:t>檢核歷程：</a:t>
            </a:r>
            <a:r>
              <a:rPr lang="zh-TW" altLang="en-US" b="1" dirty="0" smtClean="0">
                <a:solidFill>
                  <a:srgbClr val="0070C0"/>
                </a:solidFill>
              </a:rPr>
              <a:t>答</a:t>
            </a:r>
            <a:r>
              <a:rPr lang="zh-TW" altLang="en-US" b="1" dirty="0">
                <a:solidFill>
                  <a:srgbClr val="0070C0"/>
                </a:solidFill>
              </a:rPr>
              <a:t>題</a:t>
            </a:r>
            <a:r>
              <a:rPr lang="zh-TW" altLang="en-US" b="1" dirty="0" smtClean="0">
                <a:solidFill>
                  <a:srgbClr val="0070C0"/>
                </a:solidFill>
              </a:rPr>
              <a:t>情形→系統分析→調整教學→補救教學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分析表單下載</a:t>
            </a:r>
            <a:r>
              <a:rPr lang="en-US" altLang="zh-TW" dirty="0" smtClean="0"/>
              <a:t>-</a:t>
            </a:r>
            <a:r>
              <a:rPr lang="zh-TW" altLang="en-US" dirty="0" smtClean="0"/>
              <a:t>各班答題率分析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21667" r="58333" b="40833"/>
          <a:stretch>
            <a:fillRect/>
          </a:stretch>
        </p:blipFill>
        <p:spPr bwMode="auto">
          <a:xfrm>
            <a:off x="500035" y="1785926"/>
            <a:ext cx="8001056" cy="45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各校得分區間累計人數統計表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2812" t="10000" r="17708" b="11666"/>
          <a:stretch>
            <a:fillRect/>
          </a:stretch>
        </p:blipFill>
        <p:spPr bwMode="auto">
          <a:xfrm>
            <a:off x="214283" y="1785926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714876" y="2000240"/>
            <a:ext cx="4143404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zh-TW" altLang="en-US" dirty="0" smtClean="0">
                <a:solidFill>
                  <a:srgbClr val="FF0000"/>
                </a:solidFill>
              </a:rPr>
              <a:t>分數</a:t>
            </a:r>
            <a:r>
              <a:rPr lang="zh-TW" altLang="en-US" dirty="0">
                <a:solidFill>
                  <a:srgbClr val="FF0000"/>
                </a:solidFill>
              </a:rPr>
              <a:t>統計結算公式如下： 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zh-TW" altLang="en-US" dirty="0" smtClean="0"/>
              <a:t>頂</a:t>
            </a:r>
            <a:r>
              <a:rPr lang="zh-TW" altLang="en-US" dirty="0"/>
              <a:t>標：該科成績位於第</a:t>
            </a:r>
            <a:r>
              <a:rPr lang="en-US" altLang="zh-TW" dirty="0"/>
              <a:t>88</a:t>
            </a:r>
            <a:r>
              <a:rPr lang="zh-TW" altLang="en-US" dirty="0"/>
              <a:t>百分位數之考生級分 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前</a:t>
            </a:r>
            <a:r>
              <a:rPr lang="zh-TW" altLang="en-US" dirty="0"/>
              <a:t>標：該科成績位於第</a:t>
            </a:r>
            <a:r>
              <a:rPr lang="en-US" altLang="zh-TW" dirty="0"/>
              <a:t>75</a:t>
            </a:r>
            <a:r>
              <a:rPr lang="zh-TW" altLang="en-US" dirty="0"/>
              <a:t>百分位數之考生級</a:t>
            </a:r>
            <a:r>
              <a:rPr lang="zh-TW" altLang="en-US" dirty="0" smtClean="0"/>
              <a:t>分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均</a:t>
            </a:r>
            <a:r>
              <a:rPr lang="zh-TW" altLang="en-US" dirty="0"/>
              <a:t>標：該科成績位於第</a:t>
            </a:r>
            <a:r>
              <a:rPr lang="en-US" altLang="zh-TW" dirty="0"/>
              <a:t>50</a:t>
            </a:r>
            <a:r>
              <a:rPr lang="zh-TW" altLang="en-US" dirty="0"/>
              <a:t>百分位數之考生級分 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後</a:t>
            </a:r>
            <a:r>
              <a:rPr lang="zh-TW" altLang="en-US" dirty="0"/>
              <a:t>標：該科成績位於第</a:t>
            </a:r>
            <a:r>
              <a:rPr lang="en-US" altLang="zh-TW" dirty="0"/>
              <a:t>25</a:t>
            </a:r>
            <a:r>
              <a:rPr lang="zh-TW" altLang="en-US" dirty="0"/>
              <a:t>百分位數之考生級分 </a:t>
            </a:r>
            <a:endParaRPr lang="en-US" altLang="zh-TW" dirty="0" smtClean="0"/>
          </a:p>
          <a:p>
            <a:pPr marL="342900" indent="-342900"/>
            <a:r>
              <a:rPr lang="zh-TW" altLang="en-US" dirty="0" smtClean="0"/>
              <a:t>底</a:t>
            </a:r>
            <a:r>
              <a:rPr lang="zh-TW" altLang="en-US" dirty="0"/>
              <a:t>標：該科成績位於第</a:t>
            </a:r>
            <a:r>
              <a:rPr lang="en-US" altLang="zh-TW" dirty="0" smtClean="0"/>
              <a:t>12</a:t>
            </a:r>
            <a:r>
              <a:rPr lang="zh-TW" altLang="en-US" dirty="0" smtClean="0"/>
              <a:t>百分</a:t>
            </a:r>
            <a:r>
              <a:rPr lang="zh-TW" altLang="en-US" dirty="0"/>
              <a:t>位數之考生級</a:t>
            </a:r>
            <a:r>
              <a:rPr lang="zh-TW" altLang="en-US" dirty="0" smtClean="0"/>
              <a:t>分</a:t>
            </a:r>
            <a:endParaRPr lang="en-US" altLang="zh-TW" dirty="0" smtClean="0"/>
          </a:p>
          <a:p>
            <a:pPr marL="342900" indent="-342900"/>
            <a:endParaRPr lang="en-US" altLang="zh-TW" dirty="0"/>
          </a:p>
          <a:p>
            <a:pPr marL="342900" indent="-342900"/>
            <a:r>
              <a:rPr lang="en-US" altLang="zh-TW" dirty="0" smtClean="0">
                <a:solidFill>
                  <a:srgbClr val="FF0000"/>
                </a:solidFill>
              </a:rPr>
              <a:t>PR</a:t>
            </a:r>
            <a:r>
              <a:rPr lang="zh-TW" altLang="en-US" dirty="0">
                <a:solidFill>
                  <a:srgbClr val="FF0000"/>
                </a:solidFill>
              </a:rPr>
              <a:t>級距統計公式如下： </a:t>
            </a:r>
            <a:r>
              <a:rPr lang="zh-TW" altLang="en-US" dirty="0"/>
              <a:t>   </a:t>
            </a: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PR </a:t>
            </a:r>
            <a:r>
              <a:rPr lang="en-US" altLang="zh-TW" dirty="0"/>
              <a:t>= 100-(100R-50)/N  (R</a:t>
            </a:r>
            <a:r>
              <a:rPr lang="zh-TW" altLang="en-US" dirty="0"/>
              <a:t>代表對應觀察值資料在數列中的排名</a:t>
            </a:r>
            <a:r>
              <a:rPr lang="en-US" altLang="zh-TW" dirty="0"/>
              <a:t>, N</a:t>
            </a:r>
            <a:r>
              <a:rPr lang="zh-TW" altLang="en-US" dirty="0"/>
              <a:t>為觀察值個數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縣市得分區間累計人數圖表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884598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縣市</a:t>
            </a:r>
            <a:r>
              <a:rPr lang="en-US" altLang="zh-TW" dirty="0" smtClean="0"/>
              <a:t>PR </a:t>
            </a:r>
            <a:r>
              <a:rPr lang="zh-TW" altLang="en-US" dirty="0" smtClean="0"/>
              <a:t>級距累計人數圖表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01141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各校</a:t>
            </a:r>
            <a:r>
              <a:rPr lang="en-US" altLang="zh-TW" dirty="0" smtClean="0"/>
              <a:t>PR </a:t>
            </a:r>
            <a:r>
              <a:rPr lang="zh-TW" altLang="en-US" dirty="0" smtClean="0"/>
              <a:t>級距累計人數統計表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04" y="1323948"/>
            <a:ext cx="88007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未來開放</a:t>
            </a:r>
            <a:r>
              <a:rPr lang="en-US" altLang="zh-TW" dirty="0" smtClean="0"/>
              <a:t>SASS</a:t>
            </a:r>
            <a:r>
              <a:rPr lang="zh-TW" altLang="en-US" dirty="0" smtClean="0"/>
              <a:t>分析資料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6146" t="31667" r="67708" b="20000"/>
          <a:stretch>
            <a:fillRect/>
          </a:stretch>
        </p:blipFill>
        <p:spPr bwMode="auto">
          <a:xfrm>
            <a:off x="214282" y="1500174"/>
            <a:ext cx="271096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71612"/>
            <a:ext cx="605268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SASS</a:t>
            </a:r>
            <a:r>
              <a:rPr lang="zh-TW" altLang="en-US" dirty="0" smtClean="0"/>
              <a:t>資料用途</a:t>
            </a:r>
            <a:r>
              <a:rPr lang="en-US" altLang="zh-TW" dirty="0" smtClean="0"/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班級診斷報告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shoulianghg\Videos\001.jpg"/>
          <p:cNvPicPr>
            <a:picLocks noChangeAspect="1" noChangeArrowheads="1"/>
          </p:cNvPicPr>
          <p:nvPr/>
        </p:nvPicPr>
        <p:blipFill>
          <a:blip r:embed="rId2" cstate="print"/>
          <a:srcRect l="7269" t="6250" r="7270" b="8333"/>
          <a:stretch>
            <a:fillRect/>
          </a:stretch>
        </p:blipFill>
        <p:spPr bwMode="auto">
          <a:xfrm>
            <a:off x="334488" y="1114883"/>
            <a:ext cx="3985209" cy="56342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8435" name="Picture 3" descr="C:\Users\shoulianghg\Videos\102英語5甲.jpg"/>
          <p:cNvPicPr>
            <a:picLocks noChangeAspect="1" noChangeArrowheads="1"/>
          </p:cNvPicPr>
          <p:nvPr/>
        </p:nvPicPr>
        <p:blipFill>
          <a:blip r:embed="rId3" cstate="print"/>
          <a:srcRect l="4323" t="5208" r="17584" b="7291"/>
          <a:stretch>
            <a:fillRect/>
          </a:stretch>
        </p:blipFill>
        <p:spPr bwMode="auto">
          <a:xfrm>
            <a:off x="4572000" y="1142983"/>
            <a:ext cx="4000528" cy="55335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實例演練</a:t>
            </a:r>
            <a:r>
              <a:rPr lang="en-US" altLang="zh-TW" dirty="0" smtClean="0"/>
              <a:t>-</a:t>
            </a:r>
            <a:r>
              <a:rPr lang="zh-TW" altLang="en-US" dirty="0" smtClean="0"/>
              <a:t>花蓮某區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1285852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3000364" y="407194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429124" y="335756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/>
              <a:t>全鄉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14612" y="292893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/>
              <a:t>謝謝聆聽</a:t>
            </a:r>
            <a:endParaRPr lang="zh-TW" alt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建置長期資料庫意義與價值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建置「花蓮縣學生長期資料庫」網站，增加學校、班級、學生個人學習</a:t>
            </a:r>
            <a:r>
              <a:rPr lang="zh-TW" altLang="en-US" b="1" dirty="0" smtClean="0">
                <a:solidFill>
                  <a:srgbClr val="FF0000"/>
                </a:solidFill>
              </a:rPr>
              <a:t>診斷報告</a:t>
            </a:r>
            <a:r>
              <a:rPr lang="zh-TW" altLang="en-US" dirty="0" smtClean="0"/>
              <a:t>分析。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多元運用</a:t>
            </a:r>
            <a:r>
              <a:rPr lang="zh-TW" altLang="en-US" dirty="0"/>
              <a:t>在學生的學習、學校本位課程規劃、教師專業進修、校長課程領導聯結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運用學習診斷研擬客製化</a:t>
            </a:r>
            <a:r>
              <a:rPr lang="zh-TW" altLang="en-US" b="1" dirty="0" smtClean="0">
                <a:solidFill>
                  <a:srgbClr val="FF0000"/>
                </a:solidFill>
              </a:rPr>
              <a:t>補救教學</a:t>
            </a:r>
            <a:r>
              <a:rPr lang="zh-TW" altLang="en-US" dirty="0" smtClean="0"/>
              <a:t>教材。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各階層教育工作的任務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教育處：</a:t>
            </a:r>
            <a:r>
              <a:rPr lang="zh-TW" altLang="en-US" dirty="0" smtClean="0"/>
              <a:t>執行施測工作、彙整與分析學生答題情形、圖形介面分析、原始數據下載、學生學力提升小組到校訪視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輔導團任務：</a:t>
            </a:r>
            <a:r>
              <a:rPr lang="zh-TW" altLang="en-US" dirty="0" smtClean="0"/>
              <a:t>命題、診斷分析、補救教學建議、到校輔導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0000"/>
                </a:solidFill>
              </a:rPr>
              <a:t>學校</a:t>
            </a:r>
            <a:r>
              <a:rPr lang="zh-TW" altLang="en-US" dirty="0" smtClean="0">
                <a:solidFill>
                  <a:srgbClr val="FF0000"/>
                </a:solidFill>
              </a:rPr>
              <a:t>行政：</a:t>
            </a:r>
            <a:r>
              <a:rPr lang="zh-TW" altLang="en-US" dirty="0" smtClean="0"/>
              <a:t>協助施測，校對成績、報表分析、引進外部專業資源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授課教師：</a:t>
            </a:r>
            <a:r>
              <a:rPr lang="zh-TW" altLang="en-US" dirty="0" smtClean="0"/>
              <a:t>了解報表意義，施測結果檢討，教師教學反思，調整教學策略，配合外部資源曾能進修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現場教師的迷失想法</a:t>
            </a:r>
            <a:r>
              <a:rPr lang="en-US" altLang="zh-TW" dirty="0" smtClean="0"/>
              <a:t>-</a:t>
            </a:r>
            <a:r>
              <a:rPr lang="zh-TW" altLang="en-US" dirty="0" smtClean="0"/>
              <a:t>平均分數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3328982" cy="43251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zh-TW" altLang="en-US" dirty="0" smtClean="0"/>
              <a:t>以為原始成績平均，有</a:t>
            </a:r>
            <a:r>
              <a:rPr lang="en-US" altLang="zh-TW" dirty="0" smtClean="0"/>
              <a:t>60</a:t>
            </a:r>
            <a:r>
              <a:rPr lang="zh-TW" altLang="en-US" dirty="0" smtClean="0"/>
              <a:t>分以上就很滿意。</a:t>
            </a:r>
            <a:endParaRPr lang="en-US" altLang="zh-TW" dirty="0" smtClean="0"/>
          </a:p>
          <a:p>
            <a:r>
              <a:rPr lang="zh-TW" altLang="en-US" dirty="0" smtClean="0"/>
              <a:t>以為原始成績的結果與</a:t>
            </a:r>
            <a:r>
              <a:rPr lang="en-US" altLang="zh-TW" dirty="0" smtClean="0"/>
              <a:t>PR</a:t>
            </a:r>
            <a:r>
              <a:rPr lang="zh-TW" altLang="en-US" dirty="0" smtClean="0"/>
              <a:t>結果一致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357686" y="2214554"/>
            <a:ext cx="3328982" cy="4325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百分比轉換後結果不同。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題目難易度也會影響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結果。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案例分享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92" t="20000" r="38159" b="28778"/>
          <a:stretch>
            <a:fillRect/>
          </a:stretch>
        </p:blipFill>
        <p:spPr bwMode="auto">
          <a:xfrm>
            <a:off x="357158" y="2214554"/>
            <a:ext cx="8167718" cy="43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6929454" y="2571744"/>
            <a:ext cx="71438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00694" y="5357826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原始成績高，但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PR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低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rot="5400000" flipH="1" flipV="1">
            <a:off x="6179355" y="4179099"/>
            <a:ext cx="2214578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回歸該班答題情形分析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自己跟自己比</a:t>
            </a:r>
            <a:r>
              <a:rPr lang="zh-TW" altLang="en-US" dirty="0" smtClean="0"/>
              <a:t>→</a:t>
            </a:r>
            <a:r>
              <a:rPr lang="zh-TW" altLang="en-US" sz="2000" dirty="0" smtClean="0"/>
              <a:t>看出學生差異與通過率低的題型</a:t>
            </a:r>
            <a:endParaRPr lang="en-US" altLang="zh-TW" sz="2000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同校同年段比</a:t>
            </a:r>
            <a:r>
              <a:rPr lang="zh-TW" altLang="en-US" dirty="0" smtClean="0"/>
              <a:t>→</a:t>
            </a:r>
            <a:r>
              <a:rPr lang="zh-TW" altLang="en-US" sz="2000" dirty="0" smtClean="0"/>
              <a:t>看出學生差異、通過率低題型、班級間差異、教師間差異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全縣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鄉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同年段比</a:t>
            </a:r>
            <a:r>
              <a:rPr lang="zh-TW" altLang="en-US" sz="2000" dirty="0" smtClean="0"/>
              <a:t>→看出學生差異、通過率低題型、班級間差異、教師間差異</a:t>
            </a:r>
            <a:endParaRPr lang="zh-TW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能力檢核模組操作說明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講師：鶴岡國小 許壽亮</a:t>
            </a:r>
            <a:endParaRPr lang="en-US" altLang="zh-TW" dirty="0" smtClean="0"/>
          </a:p>
          <a:p>
            <a:r>
              <a:rPr lang="zh-TW" altLang="en-US" dirty="0" smtClean="0"/>
              <a:t>日期：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143800" cy="518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5857884" y="6286520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https://eschool.hlc.edu.tw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857</TotalTime>
  <Words>640</Words>
  <Application>Microsoft Office PowerPoint</Application>
  <PresentationFormat>如螢幕大小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都會</vt:lpstr>
      <vt:lpstr>建置長期資料庫的意涵與價值</vt:lpstr>
      <vt:lpstr>背景</vt:lpstr>
      <vt:lpstr>建置長期資料庫意義與價值</vt:lpstr>
      <vt:lpstr>各階層教育工作的任務</vt:lpstr>
      <vt:lpstr>現場教師的迷失想法-平均分數</vt:lpstr>
      <vt:lpstr>案例分享</vt:lpstr>
      <vt:lpstr>回歸該班答題情形分析</vt:lpstr>
      <vt:lpstr>能力檢核模組操作說明</vt:lpstr>
      <vt:lpstr>投影片 9</vt:lpstr>
      <vt:lpstr>學生答題批閱-首頁</vt:lpstr>
      <vt:lpstr>學生答題批閱-學生答題檢視</vt:lpstr>
      <vt:lpstr>學生答題批閱-學生答題檢視</vt:lpstr>
      <vt:lpstr>答題分析表</vt:lpstr>
      <vt:lpstr>答題分析表-EXCEL原始檔(以前)</vt:lpstr>
      <vt:lpstr>答題分析表-答對率分析圖</vt:lpstr>
      <vt:lpstr>答題分析表-答對率分析圖</vt:lpstr>
      <vt:lpstr>答題分析表-全縣市難易度鑑別表</vt:lpstr>
      <vt:lpstr>投影片 18</vt:lpstr>
      <vt:lpstr>答題分析表-全縣市難易度鑑別表</vt:lpstr>
      <vt:lpstr>分析表單下載-各班答題率分析</vt:lpstr>
      <vt:lpstr>各校得分區間累計人數統計表</vt:lpstr>
      <vt:lpstr>縣市得分區間累計人數圖表</vt:lpstr>
      <vt:lpstr>縣市PR 級距累計人數圖表</vt:lpstr>
      <vt:lpstr>各校PR 級距累計人數統計表</vt:lpstr>
      <vt:lpstr>未來開放SASS分析資料</vt:lpstr>
      <vt:lpstr>SASS資料用途-班級診斷報告</vt:lpstr>
      <vt:lpstr>實例演練-花蓮某區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建置長期資料庫的意涵與價值</dc:title>
  <dc:creator>shoulianghg</dc:creator>
  <cp:lastModifiedBy>user</cp:lastModifiedBy>
  <cp:revision>29</cp:revision>
  <dcterms:created xsi:type="dcterms:W3CDTF">2016-04-27T23:26:42Z</dcterms:created>
  <dcterms:modified xsi:type="dcterms:W3CDTF">2016-05-05T07:05:54Z</dcterms:modified>
</cp:coreProperties>
</file>