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diagrams/layout2.xml" ContentType="application/vnd.openxmlformats-officedocument.drawingml.diagram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4"/>
  </p:notesMasterIdLst>
  <p:handoutMasterIdLst>
    <p:handoutMasterId r:id="rId125"/>
  </p:handoutMasterIdLst>
  <p:sldIdLst>
    <p:sldId id="437" r:id="rId2"/>
    <p:sldId id="326" r:id="rId3"/>
    <p:sldId id="334" r:id="rId4"/>
    <p:sldId id="335" r:id="rId5"/>
    <p:sldId id="336" r:id="rId6"/>
    <p:sldId id="337" r:id="rId7"/>
    <p:sldId id="256" r:id="rId8"/>
    <p:sldId id="318" r:id="rId9"/>
    <p:sldId id="285" r:id="rId10"/>
    <p:sldId id="257" r:id="rId11"/>
    <p:sldId id="259" r:id="rId12"/>
    <p:sldId id="298" r:id="rId13"/>
    <p:sldId id="260" r:id="rId14"/>
    <p:sldId id="261" r:id="rId15"/>
    <p:sldId id="262" r:id="rId16"/>
    <p:sldId id="264" r:id="rId17"/>
    <p:sldId id="265" r:id="rId18"/>
    <p:sldId id="286" r:id="rId19"/>
    <p:sldId id="273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311" r:id="rId48"/>
    <p:sldId id="312" r:id="rId49"/>
    <p:sldId id="313" r:id="rId50"/>
    <p:sldId id="314" r:id="rId51"/>
    <p:sldId id="315" r:id="rId52"/>
    <p:sldId id="316" r:id="rId53"/>
    <p:sldId id="319" r:id="rId54"/>
    <p:sldId id="320" r:id="rId55"/>
    <p:sldId id="321" r:id="rId56"/>
    <p:sldId id="323" r:id="rId57"/>
    <p:sldId id="306" r:id="rId58"/>
    <p:sldId id="299" r:id="rId59"/>
    <p:sldId id="301" r:id="rId60"/>
    <p:sldId id="304" r:id="rId61"/>
    <p:sldId id="302" r:id="rId62"/>
    <p:sldId id="375" r:id="rId63"/>
    <p:sldId id="377" r:id="rId64"/>
    <p:sldId id="378" r:id="rId65"/>
    <p:sldId id="379" r:id="rId66"/>
    <p:sldId id="380" r:id="rId67"/>
    <p:sldId id="381" r:id="rId68"/>
    <p:sldId id="382" r:id="rId69"/>
    <p:sldId id="383" r:id="rId70"/>
    <p:sldId id="384" r:id="rId71"/>
    <p:sldId id="385" r:id="rId72"/>
    <p:sldId id="386" r:id="rId73"/>
    <p:sldId id="387" r:id="rId74"/>
    <p:sldId id="388" r:id="rId75"/>
    <p:sldId id="389" r:id="rId76"/>
    <p:sldId id="390" r:id="rId77"/>
    <p:sldId id="391" r:id="rId78"/>
    <p:sldId id="392" r:id="rId79"/>
    <p:sldId id="393" r:id="rId80"/>
    <p:sldId id="394" r:id="rId81"/>
    <p:sldId id="395" r:id="rId82"/>
    <p:sldId id="396" r:id="rId83"/>
    <p:sldId id="397" r:id="rId84"/>
    <p:sldId id="398" r:id="rId85"/>
    <p:sldId id="399" r:id="rId86"/>
    <p:sldId id="400" r:id="rId87"/>
    <p:sldId id="401" r:id="rId88"/>
    <p:sldId id="402" r:id="rId89"/>
    <p:sldId id="403" r:id="rId90"/>
    <p:sldId id="404" r:id="rId91"/>
    <p:sldId id="405" r:id="rId92"/>
    <p:sldId id="406" r:id="rId93"/>
    <p:sldId id="407" r:id="rId94"/>
    <p:sldId id="408" r:id="rId95"/>
    <p:sldId id="409" r:id="rId96"/>
    <p:sldId id="410" r:id="rId97"/>
    <p:sldId id="411" r:id="rId98"/>
    <p:sldId id="412" r:id="rId99"/>
    <p:sldId id="413" r:id="rId100"/>
    <p:sldId id="414" r:id="rId101"/>
    <p:sldId id="415" r:id="rId102"/>
    <p:sldId id="416" r:id="rId103"/>
    <p:sldId id="417" r:id="rId104"/>
    <p:sldId id="418" r:id="rId105"/>
    <p:sldId id="419" r:id="rId106"/>
    <p:sldId id="420" r:id="rId107"/>
    <p:sldId id="421" r:id="rId108"/>
    <p:sldId id="422" r:id="rId109"/>
    <p:sldId id="423" r:id="rId110"/>
    <p:sldId id="424" r:id="rId111"/>
    <p:sldId id="425" r:id="rId112"/>
    <p:sldId id="427" r:id="rId113"/>
    <p:sldId id="428" r:id="rId114"/>
    <p:sldId id="429" r:id="rId115"/>
    <p:sldId id="430" r:id="rId116"/>
    <p:sldId id="431" r:id="rId117"/>
    <p:sldId id="432" r:id="rId118"/>
    <p:sldId id="433" r:id="rId119"/>
    <p:sldId id="434" r:id="rId120"/>
    <p:sldId id="435" r:id="rId121"/>
    <p:sldId id="436" r:id="rId122"/>
    <p:sldId id="426" r:id="rId123"/>
  </p:sldIdLst>
  <p:sldSz cx="9144000" cy="5143500" type="screen16x9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3D0C"/>
    <a:srgbClr val="54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4" autoAdjust="0"/>
    <p:restoredTop sz="94660"/>
  </p:normalViewPr>
  <p:slideViewPr>
    <p:cSldViewPr>
      <p:cViewPr>
        <p:scale>
          <a:sx n="90" d="100"/>
          <a:sy n="90" d="100"/>
        </p:scale>
        <p:origin x="256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2844" y="-114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00861D-4DD9-4B7C-8108-33B6DEBC0668}" type="doc">
      <dgm:prSet loTypeId="urn:microsoft.com/office/officeart/2005/8/layout/hList1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EAA9172F-39AF-4801-9C03-D7D711D35C93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文鼎細圓" panose="020F0309000000000000" pitchFamily="49" charset="-120"/>
              <a:ea typeface="文鼎細圓" panose="020F0309000000000000" pitchFamily="49" charset="-120"/>
            </a:rPr>
            <a:t>雜誌</a:t>
          </a:r>
          <a:endParaRPr lang="zh-TW" altLang="en-US" sz="2400" b="1" dirty="0">
            <a:solidFill>
              <a:schemeClr val="tx1"/>
            </a:solidFill>
            <a:latin typeface="文鼎細圓" panose="020F0309000000000000" pitchFamily="49" charset="-120"/>
            <a:ea typeface="文鼎細圓" panose="020F0309000000000000" pitchFamily="49" charset="-120"/>
          </a:endParaRPr>
        </a:p>
      </dgm:t>
    </dgm:pt>
    <dgm:pt modelId="{05F93BBD-493C-47ED-A4DD-3D7113759737}" type="parTrans" cxnId="{C2F5736C-6F55-4DB2-93D9-98F8D961D1BD}">
      <dgm:prSet/>
      <dgm:spPr/>
      <dgm:t>
        <a:bodyPr/>
        <a:lstStyle/>
        <a:p>
          <a:endParaRPr lang="zh-TW" altLang="en-US"/>
        </a:p>
      </dgm:t>
    </dgm:pt>
    <dgm:pt modelId="{856D7444-C53D-4FE8-BB8F-DE81C3789F9E}" type="sibTrans" cxnId="{C2F5736C-6F55-4DB2-93D9-98F8D961D1BD}">
      <dgm:prSet/>
      <dgm:spPr/>
      <dgm:t>
        <a:bodyPr/>
        <a:lstStyle/>
        <a:p>
          <a:endParaRPr lang="zh-TW" altLang="en-US"/>
        </a:p>
      </dgm:t>
    </dgm:pt>
    <dgm:pt modelId="{4F75DBC9-6A04-4D8E-833D-920FA1364924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文鼎細圓" panose="020F0309000000000000" pitchFamily="49" charset="-120"/>
              <a:ea typeface="文鼎細圓" panose="020F0309000000000000" pitchFamily="49" charset="-120"/>
            </a:rPr>
            <a:t>新聞報紙</a:t>
          </a:r>
          <a:endParaRPr lang="zh-TW" altLang="en-US" sz="2400" b="1" dirty="0">
            <a:solidFill>
              <a:schemeClr val="tx1"/>
            </a:solidFill>
            <a:latin typeface="文鼎細圓" panose="020F0309000000000000" pitchFamily="49" charset="-120"/>
            <a:ea typeface="文鼎細圓" panose="020F0309000000000000" pitchFamily="49" charset="-120"/>
          </a:endParaRPr>
        </a:p>
      </dgm:t>
    </dgm:pt>
    <dgm:pt modelId="{506E6685-6578-4185-ADF8-B48BE5B7C09B}" type="parTrans" cxnId="{7D459F14-6182-4DD9-BD20-4CA60C8B712B}">
      <dgm:prSet/>
      <dgm:spPr/>
      <dgm:t>
        <a:bodyPr/>
        <a:lstStyle/>
        <a:p>
          <a:endParaRPr lang="zh-TW" altLang="en-US"/>
        </a:p>
      </dgm:t>
    </dgm:pt>
    <dgm:pt modelId="{31843635-AD48-4879-B8C1-29E2674AEBAB}" type="sibTrans" cxnId="{7D459F14-6182-4DD9-BD20-4CA60C8B712B}">
      <dgm:prSet/>
      <dgm:spPr/>
      <dgm:t>
        <a:bodyPr/>
        <a:lstStyle/>
        <a:p>
          <a:endParaRPr lang="zh-TW" altLang="en-US"/>
        </a:p>
      </dgm:t>
    </dgm:pt>
    <dgm:pt modelId="{61E74E71-68BA-4E58-B5D4-A4CE1F052627}">
      <dgm:prSet phldrT="[文字]" custT="1"/>
      <dgm:spPr/>
      <dgm:t>
        <a:bodyPr/>
        <a:lstStyle/>
        <a:p>
          <a:r>
            <a:rPr lang="zh-TW" altLang="en-US" sz="2200" dirty="0" smtClean="0">
              <a:latin typeface="文鼎細圓" panose="020F0309000000000000" pitchFamily="49" charset="-120"/>
              <a:ea typeface="文鼎細圓" panose="020F0309000000000000" pitchFamily="49" charset="-120"/>
            </a:rPr>
            <a:t>臺灣新聞智慧網</a:t>
          </a:r>
          <a:endParaRPr lang="zh-TW" altLang="en-US" sz="2200" dirty="0">
            <a:latin typeface="文鼎細圓" panose="020F0309000000000000" pitchFamily="49" charset="-120"/>
            <a:ea typeface="文鼎細圓" panose="020F0309000000000000" pitchFamily="49" charset="-120"/>
          </a:endParaRPr>
        </a:p>
      </dgm:t>
    </dgm:pt>
    <dgm:pt modelId="{6561C0F8-E89E-40BE-B898-DE2500BF72F3}" type="parTrans" cxnId="{EE96ADCB-89D2-4C90-8A0C-092C495D9EC7}">
      <dgm:prSet/>
      <dgm:spPr/>
      <dgm:t>
        <a:bodyPr/>
        <a:lstStyle/>
        <a:p>
          <a:endParaRPr lang="zh-TW" altLang="en-US"/>
        </a:p>
      </dgm:t>
    </dgm:pt>
    <dgm:pt modelId="{2E879C81-8BF8-45B0-B4DD-DCBFD77E7296}" type="sibTrans" cxnId="{EE96ADCB-89D2-4C90-8A0C-092C495D9EC7}">
      <dgm:prSet/>
      <dgm:spPr/>
      <dgm:t>
        <a:bodyPr/>
        <a:lstStyle/>
        <a:p>
          <a:endParaRPr lang="zh-TW" altLang="en-US"/>
        </a:p>
      </dgm:t>
    </dgm:pt>
    <dgm:pt modelId="{E71BCF0B-1DD6-457E-8B07-871263A3BA04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文鼎細圓" panose="020F0309000000000000" pitchFamily="49" charset="-120"/>
              <a:ea typeface="文鼎細圓" panose="020F0309000000000000" pitchFamily="49" charset="-120"/>
            </a:rPr>
            <a:t>語言學習</a:t>
          </a:r>
          <a:endParaRPr lang="zh-TW" altLang="en-US" sz="2400" b="1" dirty="0">
            <a:solidFill>
              <a:schemeClr val="tx1"/>
            </a:solidFill>
            <a:latin typeface="文鼎細圓" panose="020F0309000000000000" pitchFamily="49" charset="-120"/>
            <a:ea typeface="文鼎細圓" panose="020F0309000000000000" pitchFamily="49" charset="-120"/>
          </a:endParaRPr>
        </a:p>
      </dgm:t>
    </dgm:pt>
    <dgm:pt modelId="{C2D36E80-1C22-4E7F-9CDC-665225C9F28B}" type="parTrans" cxnId="{FFC9B530-0F34-4BB5-8A2D-FDDB0F7EA551}">
      <dgm:prSet/>
      <dgm:spPr/>
      <dgm:t>
        <a:bodyPr/>
        <a:lstStyle/>
        <a:p>
          <a:endParaRPr lang="zh-TW" altLang="en-US"/>
        </a:p>
      </dgm:t>
    </dgm:pt>
    <dgm:pt modelId="{54C02FF6-5E3A-43EA-86D2-C8A1D9874962}" type="sibTrans" cxnId="{FFC9B530-0F34-4BB5-8A2D-FDDB0F7EA551}">
      <dgm:prSet/>
      <dgm:spPr/>
      <dgm:t>
        <a:bodyPr/>
        <a:lstStyle/>
        <a:p>
          <a:endParaRPr lang="zh-TW" altLang="en-US"/>
        </a:p>
      </dgm:t>
    </dgm:pt>
    <dgm:pt modelId="{308B2EAC-E43A-492D-B204-7C96A714CB15}">
      <dgm:prSet phldrT="[文字]" custT="1"/>
      <dgm:spPr/>
      <dgm:t>
        <a:bodyPr/>
        <a:lstStyle/>
        <a:p>
          <a:pPr>
            <a:lnSpc>
              <a:spcPct val="100000"/>
            </a:lnSpc>
          </a:pPr>
          <a:r>
            <a:rPr lang="en-US" altLang="zh-TW" sz="2200" dirty="0" smtClean="0">
              <a:latin typeface="文鼎細圓" panose="020F0309000000000000" pitchFamily="49" charset="-120"/>
              <a:ea typeface="文鼎細圓" panose="020F0309000000000000" pitchFamily="49" charset="-120"/>
            </a:rPr>
            <a:t>PELAPELA</a:t>
          </a:r>
          <a:r>
            <a:rPr lang="zh-TW" altLang="en-US" sz="2200" dirty="0" smtClean="0">
              <a:latin typeface="文鼎細圓" panose="020F0309000000000000" pitchFamily="49" charset="-120"/>
              <a:ea typeface="文鼎細圓" panose="020F0309000000000000" pitchFamily="49" charset="-120"/>
            </a:rPr>
            <a:t>日本語</a:t>
          </a:r>
          <a:endParaRPr lang="zh-TW" altLang="en-US" sz="2200" dirty="0">
            <a:latin typeface="文鼎細圓" panose="020F0309000000000000" pitchFamily="49" charset="-120"/>
            <a:ea typeface="文鼎細圓" panose="020F0309000000000000" pitchFamily="49" charset="-120"/>
          </a:endParaRPr>
        </a:p>
      </dgm:t>
    </dgm:pt>
    <dgm:pt modelId="{CFBDF075-9520-4409-B384-44BCBE653FF1}" type="parTrans" cxnId="{F53E5FF1-D1F2-42C9-A672-A5113482A6CB}">
      <dgm:prSet/>
      <dgm:spPr/>
      <dgm:t>
        <a:bodyPr/>
        <a:lstStyle/>
        <a:p>
          <a:endParaRPr lang="zh-TW" altLang="en-US"/>
        </a:p>
      </dgm:t>
    </dgm:pt>
    <dgm:pt modelId="{A3B44F86-38DD-4A8B-A476-452166150A67}" type="sibTrans" cxnId="{F53E5FF1-D1F2-42C9-A672-A5113482A6CB}">
      <dgm:prSet/>
      <dgm:spPr/>
      <dgm:t>
        <a:bodyPr/>
        <a:lstStyle/>
        <a:p>
          <a:endParaRPr lang="zh-TW" altLang="en-US"/>
        </a:p>
      </dgm:t>
    </dgm:pt>
    <dgm:pt modelId="{9C3DFC35-09D6-4B7C-A59F-20E0BF910D93}">
      <dgm:prSet custT="1"/>
      <dgm:spPr/>
      <dgm:t>
        <a:bodyPr/>
        <a:lstStyle/>
        <a:p>
          <a:r>
            <a:rPr lang="zh-TW" altLang="en-US" sz="2200" dirty="0" smtClean="0">
              <a:latin typeface="文鼎細圓" panose="020F0309000000000000" pitchFamily="49" charset="-120"/>
              <a:ea typeface="文鼎細圓" panose="020F0309000000000000" pitchFamily="49" charset="-120"/>
            </a:rPr>
            <a:t>科學人雜誌</a:t>
          </a:r>
          <a:endParaRPr lang="en-US" altLang="zh-TW" sz="2200" dirty="0">
            <a:latin typeface="文鼎細圓" panose="020F0309000000000000" pitchFamily="49" charset="-120"/>
            <a:ea typeface="文鼎細圓" panose="020F0309000000000000" pitchFamily="49" charset="-120"/>
          </a:endParaRPr>
        </a:p>
      </dgm:t>
    </dgm:pt>
    <dgm:pt modelId="{BB300E04-B23D-4DA2-8F6B-C3FCEAB636EB}" type="parTrans" cxnId="{7AE7F606-82DB-4B4C-9155-E8FD7D5061C0}">
      <dgm:prSet/>
      <dgm:spPr/>
      <dgm:t>
        <a:bodyPr/>
        <a:lstStyle/>
        <a:p>
          <a:endParaRPr lang="zh-TW" altLang="en-US"/>
        </a:p>
      </dgm:t>
    </dgm:pt>
    <dgm:pt modelId="{7ECEE74C-45C2-4FE8-A4FE-D519E26CE811}" type="sibTrans" cxnId="{7AE7F606-82DB-4B4C-9155-E8FD7D5061C0}">
      <dgm:prSet/>
      <dgm:spPr/>
      <dgm:t>
        <a:bodyPr/>
        <a:lstStyle/>
        <a:p>
          <a:endParaRPr lang="zh-TW" altLang="en-US"/>
        </a:p>
      </dgm:t>
    </dgm:pt>
    <dgm:pt modelId="{C78A599E-1095-48DD-A8ED-CEA26234B517}">
      <dgm:prSet custT="1"/>
      <dgm:spPr/>
      <dgm:t>
        <a:bodyPr/>
        <a:lstStyle/>
        <a:p>
          <a:r>
            <a:rPr lang="zh-TW" altLang="en-US" sz="2200" dirty="0" smtClean="0">
              <a:latin typeface="文鼎細圓" panose="020F0309000000000000" pitchFamily="49" charset="-120"/>
              <a:ea typeface="文鼎細圓" panose="020F0309000000000000" pitchFamily="49" charset="-120"/>
            </a:rPr>
            <a:t>國語日報知識庫</a:t>
          </a:r>
          <a:endParaRPr lang="zh-TW" altLang="en-US" sz="2200" dirty="0">
            <a:latin typeface="文鼎細圓" panose="020F0309000000000000" pitchFamily="49" charset="-120"/>
            <a:ea typeface="文鼎細圓" panose="020F0309000000000000" pitchFamily="49" charset="-120"/>
          </a:endParaRPr>
        </a:p>
      </dgm:t>
    </dgm:pt>
    <dgm:pt modelId="{72C14A89-5F1E-4545-A3DC-6C0C63EF05E1}" type="parTrans" cxnId="{9E20A8AA-453E-4BCF-B981-6AFE32C0015D}">
      <dgm:prSet/>
      <dgm:spPr/>
      <dgm:t>
        <a:bodyPr/>
        <a:lstStyle/>
        <a:p>
          <a:endParaRPr lang="zh-TW" altLang="en-US"/>
        </a:p>
      </dgm:t>
    </dgm:pt>
    <dgm:pt modelId="{C5A1B21B-CB20-4525-B3E7-9505356F881B}" type="sibTrans" cxnId="{9E20A8AA-453E-4BCF-B981-6AFE32C0015D}">
      <dgm:prSet/>
      <dgm:spPr/>
      <dgm:t>
        <a:bodyPr/>
        <a:lstStyle/>
        <a:p>
          <a:endParaRPr lang="zh-TW" altLang="en-US"/>
        </a:p>
      </dgm:t>
    </dgm:pt>
    <dgm:pt modelId="{73912802-35A0-4712-96CD-263ABE15459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zh-TW" altLang="en-US" sz="2200" dirty="0" smtClean="0">
              <a:latin typeface="文鼎細圓" panose="020F0309000000000000" pitchFamily="49" charset="-120"/>
              <a:ea typeface="文鼎細圓" panose="020F0309000000000000" pitchFamily="49" charset="-120"/>
            </a:rPr>
            <a:t>空中英語教室</a:t>
          </a:r>
          <a:endParaRPr lang="zh-TW" altLang="en-US" sz="2200" dirty="0">
            <a:latin typeface="文鼎細圓" panose="020F0309000000000000" pitchFamily="49" charset="-120"/>
            <a:ea typeface="文鼎細圓" panose="020F0309000000000000" pitchFamily="49" charset="-120"/>
          </a:endParaRPr>
        </a:p>
      </dgm:t>
    </dgm:pt>
    <dgm:pt modelId="{87FFE343-B007-43A7-9FF8-B1CF60CB9F7D}" type="parTrans" cxnId="{A222AB2F-F635-4421-9192-04575E24F1E0}">
      <dgm:prSet/>
      <dgm:spPr/>
      <dgm:t>
        <a:bodyPr/>
        <a:lstStyle/>
        <a:p>
          <a:endParaRPr lang="zh-TW" altLang="en-US"/>
        </a:p>
      </dgm:t>
    </dgm:pt>
    <dgm:pt modelId="{E0729111-7B07-4B1D-BDB5-C2BE9C6FE6DA}" type="sibTrans" cxnId="{A222AB2F-F635-4421-9192-04575E24F1E0}">
      <dgm:prSet/>
      <dgm:spPr/>
      <dgm:t>
        <a:bodyPr/>
        <a:lstStyle/>
        <a:p>
          <a:endParaRPr lang="zh-TW" altLang="en-US"/>
        </a:p>
      </dgm:t>
    </dgm:pt>
    <dgm:pt modelId="{501C65B9-E6B5-49B3-B6AA-C36916AB5EE1}">
      <dgm:prSet phldrT="[文字]" custT="1"/>
      <dgm:spPr/>
      <dgm:t>
        <a:bodyPr/>
        <a:lstStyle/>
        <a:p>
          <a:r>
            <a:rPr lang="zh-TW" altLang="en-US" sz="2200" dirty="0" smtClean="0">
              <a:latin typeface="文鼎細圓" panose="020F0309000000000000" pitchFamily="49" charset="-120"/>
              <a:ea typeface="文鼎細圓" panose="020F0309000000000000" pitchFamily="49" charset="-120"/>
            </a:rPr>
            <a:t>原版報紙資料庫</a:t>
          </a:r>
          <a:endParaRPr lang="zh-TW" altLang="en-US" sz="2200" dirty="0">
            <a:latin typeface="文鼎細圓" panose="020F0309000000000000" pitchFamily="49" charset="-120"/>
            <a:ea typeface="文鼎細圓" panose="020F0309000000000000" pitchFamily="49" charset="-120"/>
          </a:endParaRPr>
        </a:p>
      </dgm:t>
    </dgm:pt>
    <dgm:pt modelId="{5D8FA636-3C38-4D41-9521-0FC92C221E95}" type="parTrans" cxnId="{52629337-35BE-4170-ABA7-682035BE692B}">
      <dgm:prSet/>
      <dgm:spPr/>
      <dgm:t>
        <a:bodyPr/>
        <a:lstStyle/>
        <a:p>
          <a:endParaRPr lang="zh-TW" altLang="en-US"/>
        </a:p>
      </dgm:t>
    </dgm:pt>
    <dgm:pt modelId="{FB46CC93-033A-4C22-9741-EB4C413457DC}" type="sibTrans" cxnId="{52629337-35BE-4170-ABA7-682035BE692B}">
      <dgm:prSet/>
      <dgm:spPr/>
      <dgm:t>
        <a:bodyPr/>
        <a:lstStyle/>
        <a:p>
          <a:endParaRPr lang="zh-TW" altLang="en-US"/>
        </a:p>
      </dgm:t>
    </dgm:pt>
    <dgm:pt modelId="{3D29C779-C24E-45FA-A5EA-883EEA373E16}">
      <dgm:prSet custT="1"/>
      <dgm:spPr/>
      <dgm:t>
        <a:bodyPr/>
        <a:lstStyle/>
        <a:p>
          <a:r>
            <a:rPr lang="zh-TW" altLang="en-US" sz="2200" dirty="0" smtClean="0">
              <a:latin typeface="文鼎細圓" panose="020F0309000000000000" pitchFamily="49" charset="-120"/>
              <a:ea typeface="文鼎細圓" panose="020F0309000000000000" pitchFamily="49" charset="-120"/>
            </a:rPr>
            <a:t>天下雜誌群知識庫</a:t>
          </a:r>
          <a:endParaRPr lang="en-US" altLang="zh-TW" sz="2200" dirty="0">
            <a:latin typeface="文鼎細圓" panose="020F0309000000000000" pitchFamily="49" charset="-120"/>
            <a:ea typeface="文鼎細圓" panose="020F0309000000000000" pitchFamily="49" charset="-120"/>
          </a:endParaRPr>
        </a:p>
      </dgm:t>
    </dgm:pt>
    <dgm:pt modelId="{E9F231C5-6C02-4EEE-9AAB-60326D6FC2B4}" type="parTrans" cxnId="{6C921EF1-5960-4B15-8105-5DF643B72B09}">
      <dgm:prSet/>
      <dgm:spPr/>
      <dgm:t>
        <a:bodyPr/>
        <a:lstStyle/>
        <a:p>
          <a:endParaRPr lang="zh-TW" altLang="en-US"/>
        </a:p>
      </dgm:t>
    </dgm:pt>
    <dgm:pt modelId="{46491A85-C624-4E87-9DA7-87C1375FF810}" type="sibTrans" cxnId="{6C921EF1-5960-4B15-8105-5DF643B72B09}">
      <dgm:prSet/>
      <dgm:spPr/>
      <dgm:t>
        <a:bodyPr/>
        <a:lstStyle/>
        <a:p>
          <a:endParaRPr lang="zh-TW" altLang="en-US"/>
        </a:p>
      </dgm:t>
    </dgm:pt>
    <dgm:pt modelId="{C7D8B45E-D85F-42E5-8751-54038792D789}">
      <dgm:prSet phldrT="[文字]" custT="1"/>
      <dgm:spPr/>
      <dgm:t>
        <a:bodyPr/>
        <a:lstStyle/>
        <a:p>
          <a:pPr>
            <a:lnSpc>
              <a:spcPct val="100000"/>
            </a:lnSpc>
          </a:pPr>
          <a:r>
            <a:rPr lang="zh-TW" altLang="en-US" sz="2200" dirty="0" smtClean="0">
              <a:latin typeface="文鼎細圓" panose="020F0309000000000000" pitchFamily="49" charset="-120"/>
              <a:ea typeface="文鼎細圓" panose="020F0309000000000000" pitchFamily="49" charset="-120"/>
            </a:rPr>
            <a:t>新多益擬真英檢</a:t>
          </a:r>
          <a:endParaRPr lang="zh-TW" altLang="en-US" sz="2200" dirty="0">
            <a:latin typeface="文鼎細圓" panose="020F0309000000000000" pitchFamily="49" charset="-120"/>
            <a:ea typeface="文鼎細圓" panose="020F0309000000000000" pitchFamily="49" charset="-120"/>
          </a:endParaRPr>
        </a:p>
      </dgm:t>
    </dgm:pt>
    <dgm:pt modelId="{933D7BE6-6D71-4A1F-B531-F773C23B8A5A}" type="parTrans" cxnId="{878C591B-3D4C-44A7-B9F5-E0B10DFC76B8}">
      <dgm:prSet/>
      <dgm:spPr/>
      <dgm:t>
        <a:bodyPr/>
        <a:lstStyle/>
        <a:p>
          <a:endParaRPr lang="zh-TW" altLang="en-US"/>
        </a:p>
      </dgm:t>
    </dgm:pt>
    <dgm:pt modelId="{A699D42F-8AB2-4AD9-8ACA-CD58C9828ADF}" type="sibTrans" cxnId="{878C591B-3D4C-44A7-B9F5-E0B10DFC76B8}">
      <dgm:prSet/>
      <dgm:spPr/>
      <dgm:t>
        <a:bodyPr/>
        <a:lstStyle/>
        <a:p>
          <a:endParaRPr lang="zh-TW" altLang="en-US"/>
        </a:p>
      </dgm:t>
    </dgm:pt>
    <dgm:pt modelId="{F1F4B85B-D958-4B0D-89F5-2E064AD9A9C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zh-TW" altLang="en-US" sz="2200" dirty="0" smtClean="0">
              <a:latin typeface="文鼎細圓" panose="020F0309000000000000" pitchFamily="49" charset="-120"/>
              <a:ea typeface="文鼎細圓" panose="020F0309000000000000" pitchFamily="49" charset="-120"/>
            </a:rPr>
            <a:t>美聯社新聞英文</a:t>
          </a:r>
          <a:endParaRPr lang="zh-TW" altLang="en-US" sz="2200" dirty="0">
            <a:latin typeface="文鼎細圓" panose="020F0309000000000000" pitchFamily="49" charset="-120"/>
            <a:ea typeface="文鼎細圓" panose="020F0309000000000000" pitchFamily="49" charset="-120"/>
          </a:endParaRPr>
        </a:p>
      </dgm:t>
    </dgm:pt>
    <dgm:pt modelId="{B68F4222-1D41-4AF1-8DC3-143AF0E509B6}" type="parTrans" cxnId="{55E4577E-9CD0-4316-8A49-CBC7A5805B5E}">
      <dgm:prSet/>
      <dgm:spPr/>
      <dgm:t>
        <a:bodyPr/>
        <a:lstStyle/>
        <a:p>
          <a:endParaRPr lang="zh-TW" altLang="en-US"/>
        </a:p>
      </dgm:t>
    </dgm:pt>
    <dgm:pt modelId="{4DEF92F4-EA56-4C5F-9D6A-B9E6C5B13030}" type="sibTrans" cxnId="{55E4577E-9CD0-4316-8A49-CBC7A5805B5E}">
      <dgm:prSet/>
      <dgm:spPr/>
      <dgm:t>
        <a:bodyPr/>
        <a:lstStyle/>
        <a:p>
          <a:endParaRPr lang="zh-TW" altLang="en-US"/>
        </a:p>
      </dgm:t>
    </dgm:pt>
    <dgm:pt modelId="{60153977-A37D-4B0C-B519-A36A15AED853}" type="pres">
      <dgm:prSet presAssocID="{EC00861D-4DD9-4B7C-8108-33B6DEBC066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24C2062-7DC2-4054-A6E6-FDD6E706A37B}" type="pres">
      <dgm:prSet presAssocID="{EAA9172F-39AF-4801-9C03-D7D711D35C93}" presName="composite" presStyleCnt="0"/>
      <dgm:spPr/>
      <dgm:t>
        <a:bodyPr/>
        <a:lstStyle/>
        <a:p>
          <a:endParaRPr lang="zh-TW" altLang="en-US"/>
        </a:p>
      </dgm:t>
    </dgm:pt>
    <dgm:pt modelId="{39F4BB2F-E204-4406-BCCC-208391E7A10E}" type="pres">
      <dgm:prSet presAssocID="{EAA9172F-39AF-4801-9C03-D7D711D35C93}" presName="parTx" presStyleLbl="alignNode1" presStyleIdx="0" presStyleCnt="3" custScaleX="154453" custLinFactNeighborX="75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427AB3F-70D6-4C25-A4B9-11B3425C73F3}" type="pres">
      <dgm:prSet presAssocID="{EAA9172F-39AF-4801-9C03-D7D711D35C93}" presName="desTx" presStyleLbl="alignAccFollowNode1" presStyleIdx="0" presStyleCnt="3" custScaleX="154453" custScaleY="84036" custLinFactNeighborX="753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DC3E180-D43E-4342-B19C-E9EAEB2BBE26}" type="pres">
      <dgm:prSet presAssocID="{856D7444-C53D-4FE8-BB8F-DE81C3789F9E}" presName="space" presStyleCnt="0"/>
      <dgm:spPr/>
      <dgm:t>
        <a:bodyPr/>
        <a:lstStyle/>
        <a:p>
          <a:endParaRPr lang="zh-TW" altLang="en-US"/>
        </a:p>
      </dgm:t>
    </dgm:pt>
    <dgm:pt modelId="{3AAF06A3-4AFF-4272-9C7C-D2F801FE8C92}" type="pres">
      <dgm:prSet presAssocID="{4F75DBC9-6A04-4D8E-833D-920FA1364924}" presName="composite" presStyleCnt="0"/>
      <dgm:spPr/>
      <dgm:t>
        <a:bodyPr/>
        <a:lstStyle/>
        <a:p>
          <a:endParaRPr lang="zh-TW" altLang="en-US"/>
        </a:p>
      </dgm:t>
    </dgm:pt>
    <dgm:pt modelId="{E80B04F5-19EA-4BD5-8C25-C05F599D6034}" type="pres">
      <dgm:prSet presAssocID="{4F75DBC9-6A04-4D8E-833D-920FA1364924}" presName="parTx" presStyleLbl="alignNode1" presStyleIdx="1" presStyleCnt="3" custScaleX="147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B99793-8A1E-4A39-8278-A788B3DA723C}" type="pres">
      <dgm:prSet presAssocID="{4F75DBC9-6A04-4D8E-833D-920FA1364924}" presName="desTx" presStyleLbl="alignAccFollowNode1" presStyleIdx="1" presStyleCnt="3" custScaleX="147559" custScaleY="8441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E590DFE-DA9E-4BAF-AF62-E9B61868BEF2}" type="pres">
      <dgm:prSet presAssocID="{31843635-AD48-4879-B8C1-29E2674AEBAB}" presName="space" presStyleCnt="0"/>
      <dgm:spPr/>
      <dgm:t>
        <a:bodyPr/>
        <a:lstStyle/>
        <a:p>
          <a:endParaRPr lang="zh-TW" altLang="en-US"/>
        </a:p>
      </dgm:t>
    </dgm:pt>
    <dgm:pt modelId="{57CAF83D-E529-407F-8A95-BDD30CB9670A}" type="pres">
      <dgm:prSet presAssocID="{E71BCF0B-1DD6-457E-8B07-871263A3BA04}" presName="composite" presStyleCnt="0"/>
      <dgm:spPr/>
      <dgm:t>
        <a:bodyPr/>
        <a:lstStyle/>
        <a:p>
          <a:endParaRPr lang="zh-TW" altLang="en-US"/>
        </a:p>
      </dgm:t>
    </dgm:pt>
    <dgm:pt modelId="{E8E8AF54-1ABD-47D7-9B5B-C198B39A15C8}" type="pres">
      <dgm:prSet presAssocID="{E71BCF0B-1DD6-457E-8B07-871263A3BA04}" presName="parTx" presStyleLbl="alignNode1" presStyleIdx="2" presStyleCnt="3" custScaleX="165991" custLinFactNeighborX="-77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4861617-D960-46FA-9BE7-1F399750A8D0}" type="pres">
      <dgm:prSet presAssocID="{E71BCF0B-1DD6-457E-8B07-871263A3BA04}" presName="desTx" presStyleLbl="alignAccFollowNode1" presStyleIdx="2" presStyleCnt="3" custScaleX="165991" custScaleY="83857" custLinFactNeighborX="-772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222AB2F-F635-4421-9192-04575E24F1E0}" srcId="{E71BCF0B-1DD6-457E-8B07-871263A3BA04}" destId="{73912802-35A0-4712-96CD-263ABE15459C}" srcOrd="2" destOrd="0" parTransId="{87FFE343-B007-43A7-9FF8-B1CF60CB9F7D}" sibTransId="{E0729111-7B07-4B1D-BDB5-C2BE9C6FE6DA}"/>
    <dgm:cxn modelId="{FFC9B530-0F34-4BB5-8A2D-FDDB0F7EA551}" srcId="{EC00861D-4DD9-4B7C-8108-33B6DEBC0668}" destId="{E71BCF0B-1DD6-457E-8B07-871263A3BA04}" srcOrd="2" destOrd="0" parTransId="{C2D36E80-1C22-4E7F-9CDC-665225C9F28B}" sibTransId="{54C02FF6-5E3A-43EA-86D2-C8A1D9874962}"/>
    <dgm:cxn modelId="{E2B1362A-4FA1-4AD5-8612-7C15D83B15EF}" type="presOf" srcId="{F1F4B85B-D958-4B0D-89F5-2E064AD9A9C6}" destId="{94861617-D960-46FA-9BE7-1F399750A8D0}" srcOrd="0" destOrd="3" presId="urn:microsoft.com/office/officeart/2005/8/layout/hList1"/>
    <dgm:cxn modelId="{18504B36-0962-483D-AC16-B2CC91E94DF7}" type="presOf" srcId="{3D29C779-C24E-45FA-A5EA-883EEA373E16}" destId="{7427AB3F-70D6-4C25-A4B9-11B3425C73F3}" srcOrd="0" destOrd="1" presId="urn:microsoft.com/office/officeart/2005/8/layout/hList1"/>
    <dgm:cxn modelId="{C2ADED1C-D558-4ADF-899D-279D494469B0}" type="presOf" srcId="{9C3DFC35-09D6-4B7C-A59F-20E0BF910D93}" destId="{7427AB3F-70D6-4C25-A4B9-11B3425C73F3}" srcOrd="0" destOrd="0" presId="urn:microsoft.com/office/officeart/2005/8/layout/hList1"/>
    <dgm:cxn modelId="{7AE7F606-82DB-4B4C-9155-E8FD7D5061C0}" srcId="{EAA9172F-39AF-4801-9C03-D7D711D35C93}" destId="{9C3DFC35-09D6-4B7C-A59F-20E0BF910D93}" srcOrd="0" destOrd="0" parTransId="{BB300E04-B23D-4DA2-8F6B-C3FCEAB636EB}" sibTransId="{7ECEE74C-45C2-4FE8-A4FE-D519E26CE811}"/>
    <dgm:cxn modelId="{CA29477D-E1BD-4C04-A4B7-8466AE957150}" type="presOf" srcId="{C78A599E-1095-48DD-A8ED-CEA26234B517}" destId="{E9B99793-8A1E-4A39-8278-A788B3DA723C}" srcOrd="0" destOrd="2" presId="urn:microsoft.com/office/officeart/2005/8/layout/hList1"/>
    <dgm:cxn modelId="{52629337-35BE-4170-ABA7-682035BE692B}" srcId="{4F75DBC9-6A04-4D8E-833D-920FA1364924}" destId="{501C65B9-E6B5-49B3-B6AA-C36916AB5EE1}" srcOrd="1" destOrd="0" parTransId="{5D8FA636-3C38-4D41-9521-0FC92C221E95}" sibTransId="{FB46CC93-033A-4C22-9741-EB4C413457DC}"/>
    <dgm:cxn modelId="{7D459F14-6182-4DD9-BD20-4CA60C8B712B}" srcId="{EC00861D-4DD9-4B7C-8108-33B6DEBC0668}" destId="{4F75DBC9-6A04-4D8E-833D-920FA1364924}" srcOrd="1" destOrd="0" parTransId="{506E6685-6578-4185-ADF8-B48BE5B7C09B}" sibTransId="{31843635-AD48-4879-B8C1-29E2674AEBAB}"/>
    <dgm:cxn modelId="{6C921EF1-5960-4B15-8105-5DF643B72B09}" srcId="{EAA9172F-39AF-4801-9C03-D7D711D35C93}" destId="{3D29C779-C24E-45FA-A5EA-883EEA373E16}" srcOrd="1" destOrd="0" parTransId="{E9F231C5-6C02-4EEE-9AAB-60326D6FC2B4}" sibTransId="{46491A85-C624-4E87-9DA7-87C1375FF810}"/>
    <dgm:cxn modelId="{878C591B-3D4C-44A7-B9F5-E0B10DFC76B8}" srcId="{E71BCF0B-1DD6-457E-8B07-871263A3BA04}" destId="{C7D8B45E-D85F-42E5-8751-54038792D789}" srcOrd="1" destOrd="0" parTransId="{933D7BE6-6D71-4A1F-B531-F773C23B8A5A}" sibTransId="{A699D42F-8AB2-4AD9-8ACA-CD58C9828ADF}"/>
    <dgm:cxn modelId="{4DB2628E-6584-4AEF-97AC-55B276B4ED0B}" type="presOf" srcId="{501C65B9-E6B5-49B3-B6AA-C36916AB5EE1}" destId="{E9B99793-8A1E-4A39-8278-A788B3DA723C}" srcOrd="0" destOrd="1" presId="urn:microsoft.com/office/officeart/2005/8/layout/hList1"/>
    <dgm:cxn modelId="{55E4577E-9CD0-4316-8A49-CBC7A5805B5E}" srcId="{E71BCF0B-1DD6-457E-8B07-871263A3BA04}" destId="{F1F4B85B-D958-4B0D-89F5-2E064AD9A9C6}" srcOrd="3" destOrd="0" parTransId="{B68F4222-1D41-4AF1-8DC3-143AF0E509B6}" sibTransId="{4DEF92F4-EA56-4C5F-9D6A-B9E6C5B13030}"/>
    <dgm:cxn modelId="{125E1C41-60A5-4DB8-ADC3-5000794F1B4B}" type="presOf" srcId="{E71BCF0B-1DD6-457E-8B07-871263A3BA04}" destId="{E8E8AF54-1ABD-47D7-9B5B-C198B39A15C8}" srcOrd="0" destOrd="0" presId="urn:microsoft.com/office/officeart/2005/8/layout/hList1"/>
    <dgm:cxn modelId="{5BCB264A-FE9E-400A-9863-762D5F8A7272}" type="presOf" srcId="{308B2EAC-E43A-492D-B204-7C96A714CB15}" destId="{94861617-D960-46FA-9BE7-1F399750A8D0}" srcOrd="0" destOrd="0" presId="urn:microsoft.com/office/officeart/2005/8/layout/hList1"/>
    <dgm:cxn modelId="{D3BDD915-891F-47F7-901F-06A144F0D5FB}" type="presOf" srcId="{EAA9172F-39AF-4801-9C03-D7D711D35C93}" destId="{39F4BB2F-E204-4406-BCCC-208391E7A10E}" srcOrd="0" destOrd="0" presId="urn:microsoft.com/office/officeart/2005/8/layout/hList1"/>
    <dgm:cxn modelId="{0DF6B191-F929-427C-A9BC-660CA308A826}" type="presOf" srcId="{EC00861D-4DD9-4B7C-8108-33B6DEBC0668}" destId="{60153977-A37D-4B0C-B519-A36A15AED853}" srcOrd="0" destOrd="0" presId="urn:microsoft.com/office/officeart/2005/8/layout/hList1"/>
    <dgm:cxn modelId="{9E20A8AA-453E-4BCF-B981-6AFE32C0015D}" srcId="{4F75DBC9-6A04-4D8E-833D-920FA1364924}" destId="{C78A599E-1095-48DD-A8ED-CEA26234B517}" srcOrd="2" destOrd="0" parTransId="{72C14A89-5F1E-4545-A3DC-6C0C63EF05E1}" sibTransId="{C5A1B21B-CB20-4525-B3E7-9505356F881B}"/>
    <dgm:cxn modelId="{5B78B77C-3D48-4437-B87A-9273869EA612}" type="presOf" srcId="{73912802-35A0-4712-96CD-263ABE15459C}" destId="{94861617-D960-46FA-9BE7-1F399750A8D0}" srcOrd="0" destOrd="2" presId="urn:microsoft.com/office/officeart/2005/8/layout/hList1"/>
    <dgm:cxn modelId="{247C9D03-0E3A-44B9-9864-DD3C86D6DB56}" type="presOf" srcId="{61E74E71-68BA-4E58-B5D4-A4CE1F052627}" destId="{E9B99793-8A1E-4A39-8278-A788B3DA723C}" srcOrd="0" destOrd="0" presId="urn:microsoft.com/office/officeart/2005/8/layout/hList1"/>
    <dgm:cxn modelId="{30CE47B4-84F3-46E0-BB3D-109C6CD0FFB3}" type="presOf" srcId="{C7D8B45E-D85F-42E5-8751-54038792D789}" destId="{94861617-D960-46FA-9BE7-1F399750A8D0}" srcOrd="0" destOrd="1" presId="urn:microsoft.com/office/officeart/2005/8/layout/hList1"/>
    <dgm:cxn modelId="{F53E5FF1-D1F2-42C9-A672-A5113482A6CB}" srcId="{E71BCF0B-1DD6-457E-8B07-871263A3BA04}" destId="{308B2EAC-E43A-492D-B204-7C96A714CB15}" srcOrd="0" destOrd="0" parTransId="{CFBDF075-9520-4409-B384-44BCBE653FF1}" sibTransId="{A3B44F86-38DD-4A8B-A476-452166150A67}"/>
    <dgm:cxn modelId="{EE96ADCB-89D2-4C90-8A0C-092C495D9EC7}" srcId="{4F75DBC9-6A04-4D8E-833D-920FA1364924}" destId="{61E74E71-68BA-4E58-B5D4-A4CE1F052627}" srcOrd="0" destOrd="0" parTransId="{6561C0F8-E89E-40BE-B898-DE2500BF72F3}" sibTransId="{2E879C81-8BF8-45B0-B4DD-DCBFD77E7296}"/>
    <dgm:cxn modelId="{C2F5736C-6F55-4DB2-93D9-98F8D961D1BD}" srcId="{EC00861D-4DD9-4B7C-8108-33B6DEBC0668}" destId="{EAA9172F-39AF-4801-9C03-D7D711D35C93}" srcOrd="0" destOrd="0" parTransId="{05F93BBD-493C-47ED-A4DD-3D7113759737}" sibTransId="{856D7444-C53D-4FE8-BB8F-DE81C3789F9E}"/>
    <dgm:cxn modelId="{9378BA3F-35D6-4D95-A5AD-D83A53FB4AC2}" type="presOf" srcId="{4F75DBC9-6A04-4D8E-833D-920FA1364924}" destId="{E80B04F5-19EA-4BD5-8C25-C05F599D6034}" srcOrd="0" destOrd="0" presId="urn:microsoft.com/office/officeart/2005/8/layout/hList1"/>
    <dgm:cxn modelId="{7320F3CB-7F98-4EA4-A5EC-5F5834857A31}" type="presParOf" srcId="{60153977-A37D-4B0C-B519-A36A15AED853}" destId="{D24C2062-7DC2-4054-A6E6-FDD6E706A37B}" srcOrd="0" destOrd="0" presId="urn:microsoft.com/office/officeart/2005/8/layout/hList1"/>
    <dgm:cxn modelId="{E7EBB804-BF5E-497C-B977-9F6348991FD3}" type="presParOf" srcId="{D24C2062-7DC2-4054-A6E6-FDD6E706A37B}" destId="{39F4BB2F-E204-4406-BCCC-208391E7A10E}" srcOrd="0" destOrd="0" presId="urn:microsoft.com/office/officeart/2005/8/layout/hList1"/>
    <dgm:cxn modelId="{4AC38813-C8F3-49C1-B565-6D62A64E3C78}" type="presParOf" srcId="{D24C2062-7DC2-4054-A6E6-FDD6E706A37B}" destId="{7427AB3F-70D6-4C25-A4B9-11B3425C73F3}" srcOrd="1" destOrd="0" presId="urn:microsoft.com/office/officeart/2005/8/layout/hList1"/>
    <dgm:cxn modelId="{40DAC2D0-505D-42ED-A779-37778EFEEF7F}" type="presParOf" srcId="{60153977-A37D-4B0C-B519-A36A15AED853}" destId="{0DC3E180-D43E-4342-B19C-E9EAEB2BBE26}" srcOrd="1" destOrd="0" presId="urn:microsoft.com/office/officeart/2005/8/layout/hList1"/>
    <dgm:cxn modelId="{3A0554E2-84C7-4A41-8B70-1B77687C02FD}" type="presParOf" srcId="{60153977-A37D-4B0C-B519-A36A15AED853}" destId="{3AAF06A3-4AFF-4272-9C7C-D2F801FE8C92}" srcOrd="2" destOrd="0" presId="urn:microsoft.com/office/officeart/2005/8/layout/hList1"/>
    <dgm:cxn modelId="{BDA76859-3500-4132-A566-529C5905A8E7}" type="presParOf" srcId="{3AAF06A3-4AFF-4272-9C7C-D2F801FE8C92}" destId="{E80B04F5-19EA-4BD5-8C25-C05F599D6034}" srcOrd="0" destOrd="0" presId="urn:microsoft.com/office/officeart/2005/8/layout/hList1"/>
    <dgm:cxn modelId="{664E5F95-6D06-458D-8E8D-A9FB3A4DF95F}" type="presParOf" srcId="{3AAF06A3-4AFF-4272-9C7C-D2F801FE8C92}" destId="{E9B99793-8A1E-4A39-8278-A788B3DA723C}" srcOrd="1" destOrd="0" presId="urn:microsoft.com/office/officeart/2005/8/layout/hList1"/>
    <dgm:cxn modelId="{3BF89956-F228-4AF6-B70E-85CFF8E3F885}" type="presParOf" srcId="{60153977-A37D-4B0C-B519-A36A15AED853}" destId="{5E590DFE-DA9E-4BAF-AF62-E9B61868BEF2}" srcOrd="3" destOrd="0" presId="urn:microsoft.com/office/officeart/2005/8/layout/hList1"/>
    <dgm:cxn modelId="{8B7ABF50-A5C6-4FD9-8998-1C89829FF0E0}" type="presParOf" srcId="{60153977-A37D-4B0C-B519-A36A15AED853}" destId="{57CAF83D-E529-407F-8A95-BDD30CB9670A}" srcOrd="4" destOrd="0" presId="urn:microsoft.com/office/officeart/2005/8/layout/hList1"/>
    <dgm:cxn modelId="{112D2510-FEE8-4202-B65F-F2CE448AB06F}" type="presParOf" srcId="{57CAF83D-E529-407F-8A95-BDD30CB9670A}" destId="{E8E8AF54-1ABD-47D7-9B5B-C198B39A15C8}" srcOrd="0" destOrd="0" presId="urn:microsoft.com/office/officeart/2005/8/layout/hList1"/>
    <dgm:cxn modelId="{759291CF-F6C0-4EE4-8586-ABC876470717}" type="presParOf" srcId="{57CAF83D-E529-407F-8A95-BDD30CB9670A}" destId="{94861617-D960-46FA-9BE7-1F399750A8D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044047-EEE4-4F20-ABE0-CCC04022F399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</dgm:pt>
    <dgm:pt modelId="{12E002A8-A0A8-4A6B-8F95-817D8CCA9999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線上填寫辦證資料</a:t>
          </a:r>
          <a:endParaRPr lang="en-US" altLang="zh-TW" sz="20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送出申請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40EF26-7936-4DE1-8183-5CD526B30A07}" type="parTrans" cxnId="{D95EC4B3-EFAE-42A5-ABAF-CBC789564B36}">
      <dgm:prSet/>
      <dgm:spPr/>
      <dgm:t>
        <a:bodyPr/>
        <a:lstStyle/>
        <a:p>
          <a:endParaRPr lang="zh-TW" altLang="en-US"/>
        </a:p>
      </dgm:t>
    </dgm:pt>
    <dgm:pt modelId="{55DF3E59-A4AE-4E13-B658-6FD44636B145}" type="sibTrans" cxnId="{D95EC4B3-EFAE-42A5-ABAF-CBC789564B36}">
      <dgm:prSet/>
      <dgm:spPr/>
      <dgm:t>
        <a:bodyPr/>
        <a:lstStyle/>
        <a:p>
          <a:endParaRPr lang="zh-TW" altLang="en-US"/>
        </a:p>
      </dgm:t>
    </dgm:pt>
    <dgm:pt modelId="{520DDF65-AEF5-4664-9D7B-830AF451248A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持有效個人身分證件</a:t>
          </a:r>
          <a:endParaRPr lang="en-US" altLang="zh-TW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至任一閱覽單位服務臺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00FC4C7-E595-424E-A944-C23079F85717}" type="parTrans" cxnId="{68AB2AE8-BD01-4F1D-BAA4-2B465242271A}">
      <dgm:prSet/>
      <dgm:spPr/>
      <dgm:t>
        <a:bodyPr/>
        <a:lstStyle/>
        <a:p>
          <a:endParaRPr lang="zh-TW" altLang="en-US"/>
        </a:p>
      </dgm:t>
    </dgm:pt>
    <dgm:pt modelId="{7A7B6612-05C0-42B6-A3A1-11FC4B3A1FB7}" type="sibTrans" cxnId="{68AB2AE8-BD01-4F1D-BAA4-2B465242271A}">
      <dgm:prSet/>
      <dgm:spPr/>
      <dgm:t>
        <a:bodyPr/>
        <a:lstStyle/>
        <a:p>
          <a:endParaRPr lang="zh-TW" altLang="en-US"/>
        </a:p>
      </dgm:t>
    </dgm:pt>
    <dgm:pt modelId="{1844376F-1EDF-4F8E-BF95-2C9F6D4FE6E8}">
      <dgm:prSet phldrT="[文字]" custT="1"/>
      <dgm:spPr/>
      <dgm:t>
        <a:bodyPr/>
        <a:lstStyle/>
        <a:p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領取實體證！</a:t>
          </a:r>
          <a:endParaRPr lang="zh-TW" alt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7E1D025-5C36-44F3-A307-E45B04E69F44}" type="parTrans" cxnId="{BB8D8A17-F6F3-445A-ABA8-B0413A081696}">
      <dgm:prSet/>
      <dgm:spPr/>
      <dgm:t>
        <a:bodyPr/>
        <a:lstStyle/>
        <a:p>
          <a:endParaRPr lang="zh-TW" altLang="en-US"/>
        </a:p>
      </dgm:t>
    </dgm:pt>
    <dgm:pt modelId="{46C54847-7DD5-4386-B031-EEFF7CA5ABA3}" type="sibTrans" cxnId="{BB8D8A17-F6F3-445A-ABA8-B0413A081696}">
      <dgm:prSet/>
      <dgm:spPr/>
      <dgm:t>
        <a:bodyPr/>
        <a:lstStyle/>
        <a:p>
          <a:endParaRPr lang="zh-TW" altLang="en-US"/>
        </a:p>
      </dgm:t>
    </dgm:pt>
    <dgm:pt modelId="{72B70080-A8DD-4025-89C9-AB69CB5948FF}" type="pres">
      <dgm:prSet presAssocID="{1F044047-EEE4-4F20-ABE0-CCC04022F399}" presName="CompostProcess" presStyleCnt="0">
        <dgm:presLayoutVars>
          <dgm:dir/>
          <dgm:resizeHandles val="exact"/>
        </dgm:presLayoutVars>
      </dgm:prSet>
      <dgm:spPr/>
    </dgm:pt>
    <dgm:pt modelId="{FEEB30FA-683D-43C5-801F-E84B3951B4C3}" type="pres">
      <dgm:prSet presAssocID="{1F044047-EEE4-4F20-ABE0-CCC04022F399}" presName="arrow" presStyleLbl="bgShp" presStyleIdx="0" presStyleCnt="1"/>
      <dgm:spPr/>
    </dgm:pt>
    <dgm:pt modelId="{5AE889FD-4719-4B5D-A531-0734C5A1149F}" type="pres">
      <dgm:prSet presAssocID="{1F044047-EEE4-4F20-ABE0-CCC04022F399}" presName="linearProcess" presStyleCnt="0"/>
      <dgm:spPr/>
    </dgm:pt>
    <dgm:pt modelId="{F84633DC-7001-4593-8BED-926086AEA134}" type="pres">
      <dgm:prSet presAssocID="{12E002A8-A0A8-4A6B-8F95-817D8CCA999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8D88432-D5D2-4180-BED7-5D6E2832404F}" type="pres">
      <dgm:prSet presAssocID="{55DF3E59-A4AE-4E13-B658-6FD44636B145}" presName="sibTrans" presStyleCnt="0"/>
      <dgm:spPr/>
    </dgm:pt>
    <dgm:pt modelId="{15FF9497-5C62-4DC0-AF16-DAA9B46C5A69}" type="pres">
      <dgm:prSet presAssocID="{520DDF65-AEF5-4664-9D7B-830AF451248A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A88578A-6211-4454-B403-0CE4FA19D423}" type="pres">
      <dgm:prSet presAssocID="{7A7B6612-05C0-42B6-A3A1-11FC4B3A1FB7}" presName="sibTrans" presStyleCnt="0"/>
      <dgm:spPr/>
    </dgm:pt>
    <dgm:pt modelId="{D2C47F69-CA16-4E57-AB02-1D1B3D5AB8E6}" type="pres">
      <dgm:prSet presAssocID="{1844376F-1EDF-4F8E-BF95-2C9F6D4FE6E8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17709B8-F27D-4448-AF2A-B657CEBF9A31}" type="presOf" srcId="{1844376F-1EDF-4F8E-BF95-2C9F6D4FE6E8}" destId="{D2C47F69-CA16-4E57-AB02-1D1B3D5AB8E6}" srcOrd="0" destOrd="0" presId="urn:microsoft.com/office/officeart/2005/8/layout/hProcess9"/>
    <dgm:cxn modelId="{8F0E0F8D-877A-4E53-884D-18F2398B15B5}" type="presOf" srcId="{12E002A8-A0A8-4A6B-8F95-817D8CCA9999}" destId="{F84633DC-7001-4593-8BED-926086AEA134}" srcOrd="0" destOrd="0" presId="urn:microsoft.com/office/officeart/2005/8/layout/hProcess9"/>
    <dgm:cxn modelId="{68AB2AE8-BD01-4F1D-BAA4-2B465242271A}" srcId="{1F044047-EEE4-4F20-ABE0-CCC04022F399}" destId="{520DDF65-AEF5-4664-9D7B-830AF451248A}" srcOrd="1" destOrd="0" parTransId="{900FC4C7-E595-424E-A944-C23079F85717}" sibTransId="{7A7B6612-05C0-42B6-A3A1-11FC4B3A1FB7}"/>
    <dgm:cxn modelId="{BB8D8A17-F6F3-445A-ABA8-B0413A081696}" srcId="{1F044047-EEE4-4F20-ABE0-CCC04022F399}" destId="{1844376F-1EDF-4F8E-BF95-2C9F6D4FE6E8}" srcOrd="2" destOrd="0" parTransId="{F7E1D025-5C36-44F3-A307-E45B04E69F44}" sibTransId="{46C54847-7DD5-4386-B031-EEFF7CA5ABA3}"/>
    <dgm:cxn modelId="{F7695DDD-6AFC-45B0-8AA7-9A4703067E74}" type="presOf" srcId="{1F044047-EEE4-4F20-ABE0-CCC04022F399}" destId="{72B70080-A8DD-4025-89C9-AB69CB5948FF}" srcOrd="0" destOrd="0" presId="urn:microsoft.com/office/officeart/2005/8/layout/hProcess9"/>
    <dgm:cxn modelId="{D95EC4B3-EFAE-42A5-ABAF-CBC789564B36}" srcId="{1F044047-EEE4-4F20-ABE0-CCC04022F399}" destId="{12E002A8-A0A8-4A6B-8F95-817D8CCA9999}" srcOrd="0" destOrd="0" parTransId="{EC40EF26-7936-4DE1-8183-5CD526B30A07}" sibTransId="{55DF3E59-A4AE-4E13-B658-6FD44636B145}"/>
    <dgm:cxn modelId="{6F1722D2-73D1-41B5-8569-F9EE04C5EA48}" type="presOf" srcId="{520DDF65-AEF5-4664-9D7B-830AF451248A}" destId="{15FF9497-5C62-4DC0-AF16-DAA9B46C5A69}" srcOrd="0" destOrd="0" presId="urn:microsoft.com/office/officeart/2005/8/layout/hProcess9"/>
    <dgm:cxn modelId="{7EF693A8-90B1-415E-8665-004EEE829447}" type="presParOf" srcId="{72B70080-A8DD-4025-89C9-AB69CB5948FF}" destId="{FEEB30FA-683D-43C5-801F-E84B3951B4C3}" srcOrd="0" destOrd="0" presId="urn:microsoft.com/office/officeart/2005/8/layout/hProcess9"/>
    <dgm:cxn modelId="{66B3D75F-E9D5-4C9E-BB43-E37E3A718DF9}" type="presParOf" srcId="{72B70080-A8DD-4025-89C9-AB69CB5948FF}" destId="{5AE889FD-4719-4B5D-A531-0734C5A1149F}" srcOrd="1" destOrd="0" presId="urn:microsoft.com/office/officeart/2005/8/layout/hProcess9"/>
    <dgm:cxn modelId="{77417FBB-79FC-4404-9CCE-CDE27451590F}" type="presParOf" srcId="{5AE889FD-4719-4B5D-A531-0734C5A1149F}" destId="{F84633DC-7001-4593-8BED-926086AEA134}" srcOrd="0" destOrd="0" presId="urn:microsoft.com/office/officeart/2005/8/layout/hProcess9"/>
    <dgm:cxn modelId="{3E3FBEAD-DA7C-42B5-9F47-1F589EE693C0}" type="presParOf" srcId="{5AE889FD-4719-4B5D-A531-0734C5A1149F}" destId="{88D88432-D5D2-4180-BED7-5D6E2832404F}" srcOrd="1" destOrd="0" presId="urn:microsoft.com/office/officeart/2005/8/layout/hProcess9"/>
    <dgm:cxn modelId="{09252500-3AA4-45CC-84B7-AD014D8FCA99}" type="presParOf" srcId="{5AE889FD-4719-4B5D-A531-0734C5A1149F}" destId="{15FF9497-5C62-4DC0-AF16-DAA9B46C5A69}" srcOrd="2" destOrd="0" presId="urn:microsoft.com/office/officeart/2005/8/layout/hProcess9"/>
    <dgm:cxn modelId="{67735078-2AC9-420F-8CA5-6203EA75EAFE}" type="presParOf" srcId="{5AE889FD-4719-4B5D-A531-0734C5A1149F}" destId="{FA88578A-6211-4454-B403-0CE4FA19D423}" srcOrd="3" destOrd="0" presId="urn:microsoft.com/office/officeart/2005/8/layout/hProcess9"/>
    <dgm:cxn modelId="{A796ECAD-7293-4E2A-B481-3E8545127F9B}" type="presParOf" srcId="{5AE889FD-4719-4B5D-A531-0734C5A1149F}" destId="{D2C47F69-CA16-4E57-AB02-1D1B3D5AB8E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9F4BB2F-E204-4406-BCCC-208391E7A10E}">
      <dsp:nvSpPr>
        <dsp:cNvPr id="0" name=""/>
        <dsp:cNvSpPr/>
      </dsp:nvSpPr>
      <dsp:spPr>
        <a:xfrm>
          <a:off x="143194" y="550559"/>
          <a:ext cx="2844635" cy="7366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文鼎細圓" panose="020F0309000000000000" pitchFamily="49" charset="-120"/>
              <a:ea typeface="文鼎細圓" panose="020F0309000000000000" pitchFamily="49" charset="-120"/>
            </a:rPr>
            <a:t>雜誌</a:t>
          </a:r>
          <a:endParaRPr lang="zh-TW" altLang="en-US" sz="2400" b="1" kern="1200" dirty="0">
            <a:solidFill>
              <a:schemeClr val="tx1"/>
            </a:solidFill>
            <a:latin typeface="文鼎細圓" panose="020F0309000000000000" pitchFamily="49" charset="-120"/>
            <a:ea typeface="文鼎細圓" panose="020F0309000000000000" pitchFamily="49" charset="-120"/>
          </a:endParaRPr>
        </a:p>
      </dsp:txBody>
      <dsp:txXfrm>
        <a:off x="143194" y="550559"/>
        <a:ext cx="2844635" cy="736699"/>
      </dsp:txXfrm>
    </dsp:sp>
    <dsp:sp modelId="{7427AB3F-70D6-4C25-A4B9-11B3425C73F3}">
      <dsp:nvSpPr>
        <dsp:cNvPr id="0" name=""/>
        <dsp:cNvSpPr/>
      </dsp:nvSpPr>
      <dsp:spPr>
        <a:xfrm>
          <a:off x="143194" y="1480366"/>
          <a:ext cx="2844635" cy="203307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kern="1200" dirty="0" smtClean="0">
              <a:latin typeface="文鼎細圓" panose="020F0309000000000000" pitchFamily="49" charset="-120"/>
              <a:ea typeface="文鼎細圓" panose="020F0309000000000000" pitchFamily="49" charset="-120"/>
            </a:rPr>
            <a:t>科學人雜誌</a:t>
          </a:r>
          <a:endParaRPr lang="en-US" altLang="zh-TW" sz="2200" kern="1200" dirty="0">
            <a:latin typeface="文鼎細圓" panose="020F0309000000000000" pitchFamily="49" charset="-120"/>
            <a:ea typeface="文鼎細圓" panose="020F0309000000000000" pitchFamily="49" charset="-12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kern="1200" dirty="0" smtClean="0">
              <a:latin typeface="文鼎細圓" panose="020F0309000000000000" pitchFamily="49" charset="-120"/>
              <a:ea typeface="文鼎細圓" panose="020F0309000000000000" pitchFamily="49" charset="-120"/>
            </a:rPr>
            <a:t>天下雜誌群知識庫</a:t>
          </a:r>
          <a:endParaRPr lang="en-US" altLang="zh-TW" sz="2200" kern="1200" dirty="0">
            <a:latin typeface="文鼎細圓" panose="020F0309000000000000" pitchFamily="49" charset="-120"/>
            <a:ea typeface="文鼎細圓" panose="020F0309000000000000" pitchFamily="49" charset="-120"/>
          </a:endParaRPr>
        </a:p>
      </dsp:txBody>
      <dsp:txXfrm>
        <a:off x="143194" y="1480366"/>
        <a:ext cx="2844635" cy="2033073"/>
      </dsp:txXfrm>
    </dsp:sp>
    <dsp:sp modelId="{E80B04F5-19EA-4BD5-8C25-C05F599D6034}">
      <dsp:nvSpPr>
        <dsp:cNvPr id="0" name=""/>
        <dsp:cNvSpPr/>
      </dsp:nvSpPr>
      <dsp:spPr>
        <a:xfrm>
          <a:off x="3106917" y="538217"/>
          <a:ext cx="2717665" cy="73669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文鼎細圓" panose="020F0309000000000000" pitchFamily="49" charset="-120"/>
              <a:ea typeface="文鼎細圓" panose="020F0309000000000000" pitchFamily="49" charset="-120"/>
            </a:rPr>
            <a:t>新聞報紙</a:t>
          </a:r>
          <a:endParaRPr lang="zh-TW" altLang="en-US" sz="2400" b="1" kern="1200" dirty="0">
            <a:solidFill>
              <a:schemeClr val="tx1"/>
            </a:solidFill>
            <a:latin typeface="文鼎細圓" panose="020F0309000000000000" pitchFamily="49" charset="-120"/>
            <a:ea typeface="文鼎細圓" panose="020F0309000000000000" pitchFamily="49" charset="-120"/>
          </a:endParaRPr>
        </a:p>
      </dsp:txBody>
      <dsp:txXfrm>
        <a:off x="3106917" y="538217"/>
        <a:ext cx="2717665" cy="736699"/>
      </dsp:txXfrm>
    </dsp:sp>
    <dsp:sp modelId="{E9B99793-8A1E-4A39-8278-A788B3DA723C}">
      <dsp:nvSpPr>
        <dsp:cNvPr id="0" name=""/>
        <dsp:cNvSpPr/>
      </dsp:nvSpPr>
      <dsp:spPr>
        <a:xfrm>
          <a:off x="3106917" y="1465151"/>
          <a:ext cx="2717665" cy="206063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kern="1200" dirty="0" smtClean="0">
              <a:latin typeface="文鼎細圓" panose="020F0309000000000000" pitchFamily="49" charset="-120"/>
              <a:ea typeface="文鼎細圓" panose="020F0309000000000000" pitchFamily="49" charset="-120"/>
            </a:rPr>
            <a:t>臺灣新聞智慧網</a:t>
          </a:r>
          <a:endParaRPr lang="zh-TW" altLang="en-US" sz="2200" kern="1200" dirty="0">
            <a:latin typeface="文鼎細圓" panose="020F0309000000000000" pitchFamily="49" charset="-120"/>
            <a:ea typeface="文鼎細圓" panose="020F0309000000000000" pitchFamily="49" charset="-12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kern="1200" dirty="0" smtClean="0">
              <a:latin typeface="文鼎細圓" panose="020F0309000000000000" pitchFamily="49" charset="-120"/>
              <a:ea typeface="文鼎細圓" panose="020F0309000000000000" pitchFamily="49" charset="-120"/>
            </a:rPr>
            <a:t>原版報紙資料庫</a:t>
          </a:r>
          <a:endParaRPr lang="zh-TW" altLang="en-US" sz="2200" kern="1200" dirty="0">
            <a:latin typeface="文鼎細圓" panose="020F0309000000000000" pitchFamily="49" charset="-120"/>
            <a:ea typeface="文鼎細圓" panose="020F0309000000000000" pitchFamily="49" charset="-12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kern="1200" dirty="0" smtClean="0">
              <a:latin typeface="文鼎細圓" panose="020F0309000000000000" pitchFamily="49" charset="-120"/>
              <a:ea typeface="文鼎細圓" panose="020F0309000000000000" pitchFamily="49" charset="-120"/>
            </a:rPr>
            <a:t>國語日報知識庫</a:t>
          </a:r>
          <a:endParaRPr lang="zh-TW" altLang="en-US" sz="2200" kern="1200" dirty="0">
            <a:latin typeface="文鼎細圓" panose="020F0309000000000000" pitchFamily="49" charset="-120"/>
            <a:ea typeface="文鼎細圓" panose="020F0309000000000000" pitchFamily="49" charset="-120"/>
          </a:endParaRPr>
        </a:p>
      </dsp:txBody>
      <dsp:txXfrm>
        <a:off x="3106917" y="1465151"/>
        <a:ext cx="2717665" cy="2060631"/>
      </dsp:txXfrm>
    </dsp:sp>
    <dsp:sp modelId="{E8E8AF54-1ABD-47D7-9B5B-C198B39A15C8}">
      <dsp:nvSpPr>
        <dsp:cNvPr id="0" name=""/>
        <dsp:cNvSpPr/>
      </dsp:nvSpPr>
      <dsp:spPr>
        <a:xfrm>
          <a:off x="5940151" y="556374"/>
          <a:ext cx="3057136" cy="7366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文鼎細圓" panose="020F0309000000000000" pitchFamily="49" charset="-120"/>
              <a:ea typeface="文鼎細圓" panose="020F0309000000000000" pitchFamily="49" charset="-120"/>
            </a:rPr>
            <a:t>語言學習</a:t>
          </a:r>
          <a:endParaRPr lang="zh-TW" altLang="en-US" sz="2400" b="1" kern="1200" dirty="0">
            <a:solidFill>
              <a:schemeClr val="tx1"/>
            </a:solidFill>
            <a:latin typeface="文鼎細圓" panose="020F0309000000000000" pitchFamily="49" charset="-120"/>
            <a:ea typeface="文鼎細圓" panose="020F0309000000000000" pitchFamily="49" charset="-120"/>
          </a:endParaRPr>
        </a:p>
      </dsp:txBody>
      <dsp:txXfrm>
        <a:off x="5940151" y="556374"/>
        <a:ext cx="3057136" cy="736699"/>
      </dsp:txXfrm>
    </dsp:sp>
    <dsp:sp modelId="{94861617-D960-46FA-9BE7-1F399750A8D0}">
      <dsp:nvSpPr>
        <dsp:cNvPr id="0" name=""/>
        <dsp:cNvSpPr/>
      </dsp:nvSpPr>
      <dsp:spPr>
        <a:xfrm>
          <a:off x="5940151" y="1487515"/>
          <a:ext cx="3057136" cy="202010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200" kern="1200" dirty="0" smtClean="0">
              <a:latin typeface="文鼎細圓" panose="020F0309000000000000" pitchFamily="49" charset="-120"/>
              <a:ea typeface="文鼎細圓" panose="020F0309000000000000" pitchFamily="49" charset="-120"/>
            </a:rPr>
            <a:t>PELAPELA</a:t>
          </a:r>
          <a:r>
            <a:rPr lang="zh-TW" altLang="en-US" sz="2200" kern="1200" dirty="0" smtClean="0">
              <a:latin typeface="文鼎細圓" panose="020F0309000000000000" pitchFamily="49" charset="-120"/>
              <a:ea typeface="文鼎細圓" panose="020F0309000000000000" pitchFamily="49" charset="-120"/>
            </a:rPr>
            <a:t>日本語</a:t>
          </a:r>
          <a:endParaRPr lang="zh-TW" altLang="en-US" sz="2200" kern="1200" dirty="0">
            <a:latin typeface="文鼎細圓" panose="020F0309000000000000" pitchFamily="49" charset="-120"/>
            <a:ea typeface="文鼎細圓" panose="020F0309000000000000" pitchFamily="49" charset="-120"/>
          </a:endParaRPr>
        </a:p>
        <a:p>
          <a:pPr marL="228600" lvl="1" indent="-228600" algn="l" defTabSz="9779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kern="1200" dirty="0" smtClean="0">
              <a:latin typeface="文鼎細圓" panose="020F0309000000000000" pitchFamily="49" charset="-120"/>
              <a:ea typeface="文鼎細圓" panose="020F0309000000000000" pitchFamily="49" charset="-120"/>
            </a:rPr>
            <a:t>新多益擬真英檢</a:t>
          </a:r>
          <a:endParaRPr lang="zh-TW" altLang="en-US" sz="2200" kern="1200" dirty="0">
            <a:latin typeface="文鼎細圓" panose="020F0309000000000000" pitchFamily="49" charset="-120"/>
            <a:ea typeface="文鼎細圓" panose="020F0309000000000000" pitchFamily="49" charset="-120"/>
          </a:endParaRPr>
        </a:p>
        <a:p>
          <a:pPr marL="228600" lvl="1" indent="-228600" algn="l" defTabSz="9779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kern="1200" dirty="0" smtClean="0">
              <a:latin typeface="文鼎細圓" panose="020F0309000000000000" pitchFamily="49" charset="-120"/>
              <a:ea typeface="文鼎細圓" panose="020F0309000000000000" pitchFamily="49" charset="-120"/>
            </a:rPr>
            <a:t>空中英語教室</a:t>
          </a:r>
          <a:endParaRPr lang="zh-TW" altLang="en-US" sz="2200" kern="1200" dirty="0">
            <a:latin typeface="文鼎細圓" panose="020F0309000000000000" pitchFamily="49" charset="-120"/>
            <a:ea typeface="文鼎細圓" panose="020F0309000000000000" pitchFamily="49" charset="-120"/>
          </a:endParaRPr>
        </a:p>
        <a:p>
          <a:pPr marL="228600" lvl="1" indent="-228600" algn="l" defTabSz="9779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kern="1200" dirty="0" smtClean="0">
              <a:latin typeface="文鼎細圓" panose="020F0309000000000000" pitchFamily="49" charset="-120"/>
              <a:ea typeface="文鼎細圓" panose="020F0309000000000000" pitchFamily="49" charset="-120"/>
            </a:rPr>
            <a:t>美聯社新聞英文</a:t>
          </a:r>
          <a:endParaRPr lang="zh-TW" altLang="en-US" sz="2200" kern="1200" dirty="0">
            <a:latin typeface="文鼎細圓" panose="020F0309000000000000" pitchFamily="49" charset="-120"/>
            <a:ea typeface="文鼎細圓" panose="020F0309000000000000" pitchFamily="49" charset="-120"/>
          </a:endParaRPr>
        </a:p>
      </dsp:txBody>
      <dsp:txXfrm>
        <a:off x="5940151" y="1487515"/>
        <a:ext cx="3057136" cy="202010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EEB30FA-683D-43C5-801F-E84B3951B4C3}">
      <dsp:nvSpPr>
        <dsp:cNvPr id="0" name=""/>
        <dsp:cNvSpPr/>
      </dsp:nvSpPr>
      <dsp:spPr>
        <a:xfrm>
          <a:off x="617219" y="0"/>
          <a:ext cx="6995160" cy="3030537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4633DC-7001-4593-8BED-926086AEA134}">
      <dsp:nvSpPr>
        <dsp:cNvPr id="0" name=""/>
        <dsp:cNvSpPr/>
      </dsp:nvSpPr>
      <dsp:spPr>
        <a:xfrm>
          <a:off x="8840" y="909161"/>
          <a:ext cx="2648902" cy="121221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線上填寫辦證資料</a:t>
          </a:r>
          <a:endParaRPr lang="en-US" altLang="zh-TW" sz="20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送出申請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840" y="909161"/>
        <a:ext cx="2648902" cy="1212214"/>
      </dsp:txXfrm>
    </dsp:sp>
    <dsp:sp modelId="{15FF9497-5C62-4DC0-AF16-DAA9B46C5A69}">
      <dsp:nvSpPr>
        <dsp:cNvPr id="0" name=""/>
        <dsp:cNvSpPr/>
      </dsp:nvSpPr>
      <dsp:spPr>
        <a:xfrm>
          <a:off x="2790348" y="909161"/>
          <a:ext cx="2648902" cy="1212214"/>
        </a:xfrm>
        <a:prstGeom prst="round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持有效個人身分證件</a:t>
          </a:r>
          <a:endParaRPr lang="en-US" altLang="zh-TW" sz="18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至任一閱覽單位服務臺</a:t>
          </a:r>
          <a:endParaRPr lang="zh-TW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790348" y="909161"/>
        <a:ext cx="2648902" cy="1212214"/>
      </dsp:txXfrm>
    </dsp:sp>
    <dsp:sp modelId="{D2C47F69-CA16-4E57-AB02-1D1B3D5AB8E6}">
      <dsp:nvSpPr>
        <dsp:cNvPr id="0" name=""/>
        <dsp:cNvSpPr/>
      </dsp:nvSpPr>
      <dsp:spPr>
        <a:xfrm>
          <a:off x="5571857" y="909161"/>
          <a:ext cx="2648902" cy="1212214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領取實體證！</a:t>
          </a:r>
          <a:endParaRPr lang="zh-TW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571857" y="909161"/>
        <a:ext cx="2648902" cy="12122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76087-7A3D-4F74-A18A-4E7D8E73354A}" type="datetimeFigureOut">
              <a:rPr lang="zh-TW" altLang="en-US" smtClean="0"/>
              <a:pPr/>
              <a:t>2016/3/30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8E587-347D-4747-8C89-D3020836802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151043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1ED5F-E684-4D29-BFAF-49655DBF0BC4}" type="datetimeFigureOut">
              <a:rPr lang="zh-TW" altLang="en-US" smtClean="0"/>
              <a:pPr/>
              <a:t>2016/3/30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B651-CB8B-43CC-92B5-57AFFFB2924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HYPROXY</a:t>
            </a:r>
            <a:r>
              <a:rPr lang="zh-TW" altLang="en-US" dirty="0" smtClean="0"/>
              <a:t>還沒設好，請先由原版報紙資料庫連結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6229A-7BCF-43DC-9E55-8E86C67D5B1C}" type="slidenum">
              <a:rPr lang="zh-TW" altLang="en-US" smtClean="0"/>
              <a:pPr/>
              <a:t>87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342365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6229A-7BCF-43DC-9E55-8E86C67D5B1C}" type="slidenum">
              <a:rPr lang="zh-TW" altLang="en-US" smtClean="0"/>
              <a:pPr/>
              <a:t>96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167799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已登入電子資源整合查詢系統後，仍需再次登入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6229A-7BCF-43DC-9E55-8E86C67D5B1C}" type="slidenum">
              <a:rPr lang="zh-TW" altLang="en-US" smtClean="0"/>
              <a:pPr/>
              <a:t>99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583936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emplateswise.c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5566"/>
            <a:ext cx="7772400" cy="75790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457449"/>
            <a:ext cx="6400800" cy="59320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Company Name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D4BF-8C09-424D-B9A1-5030950AFF8B}" type="datetime1">
              <a:rPr lang="en-US" altLang="zh-TW" smtClean="0"/>
              <a:pPr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4949" y="4798659"/>
            <a:ext cx="2133600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E6AEF8F-4AC9-42BF-9D71-5F1F07E0DF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38225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 - Templateswise.c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4" y="699542"/>
            <a:ext cx="8229600" cy="857250"/>
          </a:xfrm>
        </p:spPr>
        <p:txBody>
          <a:bodyPr>
            <a:normAutofit/>
          </a:bodyPr>
          <a:lstStyle>
            <a:lvl1pPr>
              <a:defRPr lang="en-US" sz="3200" b="1" kern="1200" dirty="0">
                <a:solidFill>
                  <a:schemeClr val="tx1"/>
                </a:solidFill>
                <a:latin typeface="文鼎細圓" panose="020F0309000000000000" pitchFamily="49" charset="-120"/>
                <a:ea typeface="文鼎細圓" panose="020F0309000000000000" pitchFamily="49" charset="-120"/>
                <a:cs typeface="+mn-cs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63638"/>
            <a:ext cx="8229600" cy="3030985"/>
          </a:xfrm>
        </p:spPr>
        <p:txBody>
          <a:bodyPr/>
          <a:lstStyle>
            <a:lvl1pPr marL="0" indent="0" algn="ctr">
              <a:buNone/>
              <a:defRPr>
                <a:latin typeface="文鼎細圓" panose="020F0309000000000000" pitchFamily="49" charset="-120"/>
                <a:ea typeface="文鼎細圓" panose="020F0309000000000000" pitchFamily="49" charset="-120"/>
              </a:defRPr>
            </a:lvl1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61FE3-FC66-4D01-B13C-3E3547BB8D4D}" type="datetime1">
              <a:rPr lang="en-US" altLang="zh-TW" smtClean="0"/>
              <a:pPr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99138" y="4810199"/>
            <a:ext cx="2133600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E6AEF8F-4AC9-42BF-9D71-5F1F07E0DF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97921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emplateswise.c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39752" y="205979"/>
            <a:ext cx="6347048" cy="857250"/>
          </a:xfrm>
        </p:spPr>
        <p:txBody>
          <a:bodyPr>
            <a:normAutofit/>
          </a:bodyPr>
          <a:lstStyle>
            <a:lvl1pPr algn="l">
              <a:defRPr lang="en-US" sz="3200" b="1" kern="1200" dirty="0">
                <a:solidFill>
                  <a:schemeClr val="tx1"/>
                </a:solidFill>
                <a:latin typeface="文鼎細圓" panose="020F0309000000000000" pitchFamily="49" charset="-120"/>
                <a:ea typeface="文鼎細圓" panose="020F0309000000000000" pitchFamily="49" charset="-120"/>
                <a:cs typeface="+mn-cs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339752" y="1059582"/>
            <a:ext cx="6347048" cy="3535041"/>
          </a:xfrm>
        </p:spPr>
        <p:txBody>
          <a:bodyPr/>
          <a:lstStyle>
            <a:lvl1pPr>
              <a:defRPr lang="en-US" sz="3200" kern="1200" dirty="0" smtClean="0">
                <a:solidFill>
                  <a:schemeClr val="tx1"/>
                </a:solidFill>
                <a:latin typeface="文鼎細圓" panose="020F0309000000000000" pitchFamily="49" charset="-120"/>
                <a:ea typeface="文鼎細圓" panose="020F0309000000000000" pitchFamily="49" charset="-120"/>
                <a:cs typeface="+mn-cs"/>
              </a:defRPr>
            </a:lvl1pPr>
            <a:lvl2pPr marL="914400" indent="-457200">
              <a:buFont typeface="Wingdings" panose="05000000000000000000" pitchFamily="2" charset="2"/>
              <a:buChar char="ü"/>
              <a:defRPr/>
            </a:lvl2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</a:t>
            </a:r>
          </a:p>
          <a:p>
            <a:pPr lvl="1"/>
            <a:r>
              <a:rPr lang="en-US" dirty="0" smtClean="0"/>
              <a:t> 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D952-26F3-49A1-A603-C72C4AAE8709}" type="datetime1">
              <a:rPr lang="en-US" altLang="zh-TW" smtClean="0"/>
              <a:pPr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8634" y="4788026"/>
            <a:ext cx="2133600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E6AEF8F-4AC9-42BF-9D71-5F1F07E0DF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08850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0805E-4212-49CB-A1B7-BB8CEF0862DF}" type="datetime1">
              <a:rPr lang="en-US" altLang="zh-TW" smtClean="0"/>
              <a:pPr>
                <a:defRPr/>
              </a:pPr>
              <a:t>3/30/2016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B5613-75DF-47AE-B66A-9067939E6B7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69511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8360"/>
            <a:ext cx="8229600" cy="85486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8044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1F18C-D4D3-4D9C-A498-054D8B975331}" type="datetime1">
              <a:rPr lang="en-US" altLang="zh-TW" smtClean="0"/>
              <a:pPr>
                <a:defRPr/>
              </a:pPr>
              <a:t>3/30/2016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75A79-93A2-4BC3-A597-CEFD4CDCCCF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7FC21-818F-4A49-90D3-01CC36676F14}" type="datetime1">
              <a:rPr lang="en-US" altLang="zh-TW" smtClean="0"/>
              <a:pPr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AEF8F-4AC9-42BF-9D71-5F1F07E0DF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46082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2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文鼎細圓" panose="020F0309000000000000" pitchFamily="49" charset="-120"/>
          <a:ea typeface="文鼎細圓" panose="020F0309000000000000" pitchFamily="49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文鼎細圓" panose="020F0309000000000000" pitchFamily="49" charset="-120"/>
          <a:ea typeface="文鼎細圓" panose="020F0309000000000000" pitchFamily="49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2800" kern="1200">
          <a:solidFill>
            <a:schemeClr val="tx1"/>
          </a:solidFill>
          <a:latin typeface="文鼎細圓" panose="020F0309000000000000" pitchFamily="49" charset="-120"/>
          <a:ea typeface="文鼎細圓" panose="020F0309000000000000" pitchFamily="49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p"/>
        <a:defRPr sz="2400" kern="1200">
          <a:solidFill>
            <a:schemeClr val="tx1"/>
          </a:solidFill>
          <a:latin typeface="文鼎細圓" panose="020F0309000000000000" pitchFamily="49" charset="-120"/>
          <a:ea typeface="文鼎細圓" panose="020F0309000000000000" pitchFamily="49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文鼎細圓" panose="020F0309000000000000" pitchFamily="49" charset="-120"/>
          <a:ea typeface="文鼎細圓" panose="020F0309000000000000" pitchFamily="49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p"/>
        <a:defRPr sz="2000" kern="1200">
          <a:solidFill>
            <a:schemeClr val="tx1"/>
          </a:solidFill>
          <a:latin typeface="文鼎細圓" panose="020F0309000000000000" pitchFamily="49" charset="-120"/>
          <a:ea typeface="文鼎細圓" panose="020F0309000000000000" pitchFamily="49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tinyurl.com/436huuc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23728" y="843558"/>
            <a:ext cx="6573416" cy="1368152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solidFill>
                  <a:srgbClr val="7030A0"/>
                </a:solidFill>
              </a:rPr>
              <a:t>公共圖書館電子資源利用</a:t>
            </a:r>
            <a:endParaRPr lang="zh-TW" altLang="en-US" sz="4000" dirty="0">
              <a:solidFill>
                <a:srgbClr val="7030A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23728" y="2499742"/>
            <a:ext cx="6480720" cy="2448272"/>
          </a:xfrm>
        </p:spPr>
        <p:txBody>
          <a:bodyPr>
            <a:normAutofit fontScale="32500" lnSpcReduction="20000"/>
          </a:bodyPr>
          <a:lstStyle/>
          <a:p>
            <a:endParaRPr lang="en-US" altLang="zh-TW" sz="9000" b="1" dirty="0" smtClean="0"/>
          </a:p>
          <a:p>
            <a:r>
              <a:rPr lang="zh-TW" altLang="en-US" sz="9000" b="1" dirty="0" smtClean="0">
                <a:solidFill>
                  <a:srgbClr val="7030A0"/>
                </a:solidFill>
              </a:rPr>
              <a:t>北埔國小陳春蓮</a:t>
            </a:r>
            <a:r>
              <a:rPr lang="en-US" altLang="zh-TW" sz="9000" b="1" dirty="0" smtClean="0">
                <a:solidFill>
                  <a:srgbClr val="7030A0"/>
                </a:solidFill>
                <a:latin typeface="+mn-ea"/>
              </a:rPr>
              <a:t>105.3.26</a:t>
            </a:r>
            <a:endParaRPr lang="en-US" altLang="zh-TW" sz="9000" b="1" dirty="0" smtClean="0">
              <a:solidFill>
                <a:srgbClr val="7030A0"/>
              </a:solidFill>
              <a:latin typeface="+mn-ea"/>
            </a:endParaRPr>
          </a:p>
          <a:p>
            <a:endParaRPr lang="en-US" altLang="zh-TW" sz="9000" b="1" dirty="0" smtClean="0">
              <a:latin typeface="+mn-ea"/>
            </a:endParaRPr>
          </a:p>
          <a:p>
            <a:pPr defTabSz="779214" eaLnBrk="0" hangingPunct="0">
              <a:defRPr/>
            </a:pPr>
            <a:r>
              <a:rPr lang="zh-TW" altLang="en-US" sz="90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引用洪世昌</a:t>
            </a:r>
            <a:r>
              <a:rPr lang="en-US" altLang="zh-TW" sz="90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(</a:t>
            </a:r>
            <a:r>
              <a:rPr lang="zh-TW" altLang="en-US" sz="90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臺北市立圖書館館長</a:t>
            </a:r>
            <a:r>
              <a:rPr lang="en-US" altLang="zh-TW" sz="90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)</a:t>
            </a:r>
          </a:p>
          <a:p>
            <a:pPr defTabSz="779214" eaLnBrk="0" hangingPunct="0">
              <a:defRPr/>
            </a:pPr>
            <a:r>
              <a:rPr lang="en-US" altLang="zh-TW" sz="90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2015</a:t>
            </a:r>
            <a:r>
              <a:rPr lang="zh-TW" altLang="en-US" sz="90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年</a:t>
            </a:r>
            <a:r>
              <a:rPr lang="en-US" altLang="zh-TW" sz="90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zh-TW" altLang="en-US" sz="90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月</a:t>
            </a:r>
          </a:p>
          <a:p>
            <a:endParaRPr lang="en-US" altLang="zh-TW" b="1" dirty="0" smtClean="0">
              <a:latin typeface="+mn-ea"/>
            </a:endParaRPr>
          </a:p>
          <a:p>
            <a:endParaRPr lang="zh-TW" altLang="en-US" b="1" dirty="0" smtClean="0">
              <a:latin typeface="+mn-ea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凌網</a:t>
            </a:r>
            <a:r>
              <a:rPr lang="en-US" altLang="zh-TW" dirty="0" err="1"/>
              <a:t>HyRead</a:t>
            </a:r>
            <a:r>
              <a:rPr lang="zh-TW" altLang="en-US" dirty="0"/>
              <a:t>電子</a:t>
            </a:r>
            <a:r>
              <a:rPr lang="zh-TW" altLang="en-US" dirty="0" smtClean="0"/>
              <a:t>書</a:t>
            </a:r>
            <a:r>
              <a:rPr lang="en-US" altLang="zh-TW" dirty="0"/>
              <a:t>/</a:t>
            </a:r>
            <a:r>
              <a:rPr lang="zh-TW" altLang="en-US" dirty="0" smtClean="0"/>
              <a:t>電子期刊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760" r="884" b="9709"/>
          <a:stretch/>
        </p:blipFill>
        <p:spPr bwMode="auto">
          <a:xfrm>
            <a:off x="1331640" y="1457934"/>
            <a:ext cx="6589246" cy="334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6829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新多益英檢系統操作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/>
              <a:t>②「聽力</a:t>
            </a:r>
            <a:r>
              <a:rPr lang="en-US" altLang="zh-TW" dirty="0"/>
              <a:t>&amp;</a:t>
            </a:r>
            <a:r>
              <a:rPr lang="zh-TW" altLang="en-US" dirty="0"/>
              <a:t>閱讀測驗</a:t>
            </a:r>
            <a:r>
              <a:rPr lang="zh-TW" altLang="en-US" dirty="0" smtClean="0"/>
              <a:t>」介面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800" y="1707654"/>
            <a:ext cx="4900329" cy="3162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6176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新多益英檢系統操作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③「口說</a:t>
            </a:r>
            <a:r>
              <a:rPr lang="en-US" altLang="zh-TW" dirty="0"/>
              <a:t>&amp;</a:t>
            </a:r>
            <a:r>
              <a:rPr lang="zh-TW" altLang="en-US" dirty="0"/>
              <a:t>寫作模擬</a:t>
            </a:r>
            <a:r>
              <a:rPr lang="zh-TW" altLang="en-US" dirty="0" smtClean="0"/>
              <a:t>」介面</a:t>
            </a: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1508" y="1842477"/>
            <a:ext cx="4874868" cy="3105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985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9542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dirty="0"/>
              <a:t>空中英語教室</a:t>
            </a:r>
            <a:r>
              <a:rPr lang="en-US" altLang="zh-TW" dirty="0"/>
              <a:t>-</a:t>
            </a:r>
            <a:r>
              <a:rPr lang="zh-TW" altLang="en-US" dirty="0"/>
              <a:t>影音典藏學習</a:t>
            </a:r>
            <a:r>
              <a:rPr lang="zh-TW" altLang="en-US" dirty="0" smtClean="0"/>
              <a:t>系統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22" t="26800" r="54934" b="23113"/>
          <a:stretch/>
        </p:blipFill>
        <p:spPr bwMode="auto">
          <a:xfrm>
            <a:off x="2339752" y="1491630"/>
            <a:ext cx="4562611" cy="3265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0921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空中英語教室</a:t>
            </a:r>
            <a:r>
              <a:rPr lang="en-US" altLang="zh-TW" dirty="0"/>
              <a:t>-</a:t>
            </a:r>
            <a:r>
              <a:rPr lang="zh-TW" altLang="en-US" dirty="0"/>
              <a:t>影音典藏學習系統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39752" y="1137806"/>
            <a:ext cx="6347048" cy="3394472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dirty="0" smtClean="0"/>
              <a:t>特色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包含</a:t>
            </a:r>
            <a:r>
              <a:rPr lang="en-US" altLang="zh-TW" dirty="0" smtClean="0"/>
              <a:t>《</a:t>
            </a:r>
            <a:r>
              <a:rPr lang="zh-TW" altLang="en-US" dirty="0" smtClean="0"/>
              <a:t>大家說英語</a:t>
            </a:r>
            <a:r>
              <a:rPr lang="en-US" altLang="zh-TW" dirty="0" smtClean="0"/>
              <a:t>》</a:t>
            </a:r>
            <a:r>
              <a:rPr lang="zh-TW" altLang="en-US" dirty="0" smtClean="0"/>
              <a:t>及</a:t>
            </a:r>
            <a:r>
              <a:rPr lang="en-US" altLang="zh-TW" dirty="0" smtClean="0"/>
              <a:t>《</a:t>
            </a:r>
            <a:r>
              <a:rPr lang="zh-TW" altLang="en-US" dirty="0" smtClean="0"/>
              <a:t>空中英語教室</a:t>
            </a:r>
            <a:r>
              <a:rPr lang="en-US" altLang="zh-TW" dirty="0" smtClean="0"/>
              <a:t>》</a:t>
            </a:r>
          </a:p>
          <a:p>
            <a:pPr lvl="1"/>
            <a:r>
              <a:rPr lang="en-US" altLang="zh-TW" dirty="0" smtClean="0"/>
              <a:t>2012.01~</a:t>
            </a:r>
            <a:r>
              <a:rPr lang="zh-TW" altLang="en-US" dirty="0" smtClean="0"/>
              <a:t>迄今，每日更新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可自訂聽力練習難度</a:t>
            </a:r>
            <a:endParaRPr lang="en-US" altLang="zh-TW" dirty="0" smtClean="0"/>
          </a:p>
          <a:p>
            <a:r>
              <a:rPr lang="zh-TW" altLang="en-US" dirty="0" smtClean="0"/>
              <a:t>學科</a:t>
            </a:r>
            <a:endParaRPr lang="en-US" altLang="zh-TW" dirty="0"/>
          </a:p>
          <a:p>
            <a:r>
              <a:rPr lang="zh-TW" altLang="en-US" dirty="0"/>
              <a:t>年齡</a:t>
            </a:r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756178" y="3356144"/>
            <a:ext cx="1607910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英文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783582" y="4371950"/>
            <a:ext cx="1596730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國中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756178" y="3881133"/>
            <a:ext cx="1914489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國小低年級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742675" y="3881133"/>
            <a:ext cx="1914489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國小中年級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756178" y="4385189"/>
            <a:ext cx="1914489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國小高年級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422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空中英語教室操作步驟</a:t>
            </a:r>
            <a:r>
              <a:rPr lang="en-US" altLang="zh-TW" dirty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①</a:t>
            </a:r>
            <a:r>
              <a:rPr lang="zh-TW" altLang="en-US" dirty="0"/>
              <a:t> </a:t>
            </a:r>
            <a:r>
              <a:rPr lang="zh-TW" altLang="en-US" dirty="0" smtClean="0"/>
              <a:t>「</a:t>
            </a:r>
            <a:r>
              <a:rPr lang="en-US" altLang="zh-TW" dirty="0"/>
              <a:t>IP</a:t>
            </a:r>
            <a:r>
              <a:rPr lang="zh-TW" altLang="en-US" dirty="0"/>
              <a:t>驗證」</a:t>
            </a:r>
            <a:r>
              <a:rPr lang="en-US" altLang="zh-TW" dirty="0"/>
              <a:t>Login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728" y="1648350"/>
            <a:ext cx="6408712" cy="3319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6876256" y="1900437"/>
            <a:ext cx="1296144" cy="1132444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413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空中英語教室操作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/>
              <a:t>②點選</a:t>
            </a:r>
            <a:r>
              <a:rPr lang="zh-TW" altLang="en-US" dirty="0" smtClean="0"/>
              <a:t>想看的雜誌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8673" y="1797663"/>
            <a:ext cx="5353727" cy="2916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5006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空中英語教室操作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③</a:t>
            </a:r>
            <a:r>
              <a:rPr lang="zh-TW" altLang="en-US" dirty="0" smtClean="0">
                <a:latin typeface="文鼎細圓" panose="020F0309000000000000" pitchFamily="49" charset="-120"/>
                <a:ea typeface="文鼎細圓" panose="020F0309000000000000" pitchFamily="49" charset="-120"/>
              </a:rPr>
              <a:t>瀏覽節目</a:t>
            </a:r>
            <a:r>
              <a:rPr lang="zh-TW" altLang="en-US" dirty="0" smtClean="0"/>
              <a:t>，或搜尋節目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776" y="1707654"/>
            <a:ext cx="5723618" cy="3162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66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9542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dirty="0"/>
              <a:t>美聯社新聞英文影音資源庫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39" t="22455" r="4384" b="9071"/>
          <a:stretch/>
        </p:blipFill>
        <p:spPr bwMode="auto">
          <a:xfrm>
            <a:off x="1043608" y="1536194"/>
            <a:ext cx="7311515" cy="3267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3291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美聯社新聞英文影音資源庫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39752" y="1137806"/>
            <a:ext cx="6347048" cy="3394472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dirty="0" smtClean="0"/>
              <a:t>特色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影片內容分為六大類：國際</a:t>
            </a:r>
            <a:r>
              <a:rPr lang="zh-TW" altLang="en-US" dirty="0"/>
              <a:t>、運動、生活、娛樂、名人、</a:t>
            </a:r>
            <a:r>
              <a:rPr lang="zh-TW" altLang="en-US" dirty="0" smtClean="0"/>
              <a:t>新奇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每週</a:t>
            </a:r>
            <a:r>
              <a:rPr lang="zh-TW" altLang="en-US" dirty="0"/>
              <a:t>更新</a:t>
            </a:r>
            <a:r>
              <a:rPr lang="en-US" altLang="zh-TW" dirty="0"/>
              <a:t>30</a:t>
            </a:r>
            <a:r>
              <a:rPr lang="zh-TW" altLang="en-US" dirty="0" smtClean="0"/>
              <a:t>則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自訂個人興趣影片清單</a:t>
            </a:r>
            <a:endParaRPr lang="en-US" altLang="zh-TW" dirty="0" smtClean="0"/>
          </a:p>
          <a:p>
            <a:r>
              <a:rPr lang="zh-TW" altLang="en-US" dirty="0"/>
              <a:t>學科</a:t>
            </a:r>
            <a:endParaRPr lang="en-US" altLang="zh-TW" dirty="0"/>
          </a:p>
          <a:p>
            <a:r>
              <a:rPr lang="zh-TW" altLang="en-US" dirty="0"/>
              <a:t>年齡</a:t>
            </a:r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707904" y="3349029"/>
            <a:ext cx="1596730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英文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707904" y="3939902"/>
            <a:ext cx="1596730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國中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4440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美聯社</a:t>
            </a:r>
            <a:r>
              <a:rPr lang="zh-TW" altLang="en-US" dirty="0" smtClean="0"/>
              <a:t>新聞資源</a:t>
            </a:r>
            <a:r>
              <a:rPr lang="zh-TW" altLang="en-US" dirty="0"/>
              <a:t>庫操作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①「</a:t>
            </a:r>
            <a:r>
              <a:rPr lang="en-US" altLang="zh-TW" dirty="0" smtClean="0"/>
              <a:t>IP</a:t>
            </a:r>
            <a:r>
              <a:rPr lang="zh-TW" altLang="en-US" dirty="0" smtClean="0"/>
              <a:t>驗證」</a:t>
            </a:r>
            <a:r>
              <a:rPr lang="en-US" altLang="zh-TW" dirty="0" smtClean="0"/>
              <a:t>Login&gt;</a:t>
            </a:r>
            <a:r>
              <a:rPr lang="zh-TW" altLang="en-US" dirty="0" smtClean="0"/>
              <a:t>「進入學習」</a:t>
            </a:r>
            <a:endParaRPr lang="zh-TW" altLang="en-US" dirty="0"/>
          </a:p>
        </p:txBody>
      </p:sp>
      <p:grpSp>
        <p:nvGrpSpPr>
          <p:cNvPr id="4" name="群組 5"/>
          <p:cNvGrpSpPr/>
          <p:nvPr/>
        </p:nvGrpSpPr>
        <p:grpSpPr>
          <a:xfrm>
            <a:off x="3453678" y="1707654"/>
            <a:ext cx="5353727" cy="2942631"/>
            <a:chOff x="2483768" y="1203598"/>
            <a:chExt cx="5353727" cy="294263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83768" y="1203598"/>
              <a:ext cx="5353727" cy="29426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文字方塊 8"/>
            <p:cNvSpPr txBox="1"/>
            <p:nvPr/>
          </p:nvSpPr>
          <p:spPr>
            <a:xfrm>
              <a:off x="7354678" y="1203598"/>
              <a:ext cx="432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28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355726"/>
            <a:ext cx="4763933" cy="2552921"/>
          </a:xfrm>
          <a:prstGeom prst="rect">
            <a:avLst/>
          </a:prstGeom>
        </p:spPr>
      </p:pic>
      <p:sp>
        <p:nvSpPr>
          <p:cNvPr id="13" name="橢圓 12"/>
          <p:cNvSpPr/>
          <p:nvPr/>
        </p:nvSpPr>
        <p:spPr>
          <a:xfrm>
            <a:off x="7676516" y="2499742"/>
            <a:ext cx="1296144" cy="1132444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4978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凌網</a:t>
            </a:r>
            <a:r>
              <a:rPr lang="en-US" altLang="zh-TW" dirty="0" err="1"/>
              <a:t>HyRead</a:t>
            </a:r>
            <a:r>
              <a:rPr lang="zh-TW" altLang="en-US" dirty="0"/>
              <a:t>電子書</a:t>
            </a:r>
            <a:r>
              <a:rPr lang="en-US" altLang="zh-TW" dirty="0"/>
              <a:t>/</a:t>
            </a:r>
            <a:r>
              <a:rPr lang="zh-TW" altLang="en-US" dirty="0"/>
              <a:t>電子期刊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39752" y="1131590"/>
            <a:ext cx="6347048" cy="3394472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特色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電子書</a:t>
            </a:r>
            <a:r>
              <a:rPr lang="en-US" altLang="zh-TW" b="1" dirty="0" smtClean="0">
                <a:solidFill>
                  <a:srgbClr val="002060"/>
                </a:solidFill>
              </a:rPr>
              <a:t>747</a:t>
            </a:r>
            <a:r>
              <a:rPr lang="zh-TW" altLang="en-US" dirty="0" smtClean="0"/>
              <a:t>種，電子雜誌</a:t>
            </a:r>
            <a:r>
              <a:rPr lang="en-US" altLang="zh-TW" b="1" dirty="0" smtClean="0">
                <a:solidFill>
                  <a:srgbClr val="002060"/>
                </a:solidFill>
              </a:rPr>
              <a:t>103</a:t>
            </a:r>
            <a:r>
              <a:rPr lang="zh-TW" altLang="en-US" dirty="0" smtClean="0"/>
              <a:t>種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電子雜誌提供</a:t>
            </a:r>
            <a:r>
              <a:rPr lang="zh-TW" altLang="en-US" b="1" dirty="0" smtClean="0">
                <a:solidFill>
                  <a:srgbClr val="002060"/>
                </a:solidFill>
              </a:rPr>
              <a:t>近</a:t>
            </a:r>
            <a:r>
              <a:rPr lang="en-US" altLang="zh-TW" b="1" dirty="0" smtClean="0">
                <a:solidFill>
                  <a:srgbClr val="002060"/>
                </a:solidFill>
              </a:rPr>
              <a:t>1</a:t>
            </a:r>
            <a:r>
              <a:rPr lang="zh-TW" altLang="en-US" b="1" dirty="0" smtClean="0">
                <a:solidFill>
                  <a:srgbClr val="002060"/>
                </a:solidFill>
              </a:rPr>
              <a:t>年</a:t>
            </a:r>
            <a:r>
              <a:rPr lang="zh-TW" altLang="en-US" dirty="0" smtClean="0"/>
              <a:t>過刊</a:t>
            </a:r>
            <a:endParaRPr lang="en-US" altLang="zh-TW" dirty="0" smtClean="0"/>
          </a:p>
          <a:p>
            <a:pPr lvl="1"/>
            <a:r>
              <a:rPr lang="zh-TW" altLang="en-US" dirty="0"/>
              <a:t>使用率</a:t>
            </a:r>
            <a:r>
              <a:rPr lang="zh-TW" altLang="en-US" dirty="0" smtClean="0"/>
              <a:t>最高的電子書平台</a:t>
            </a:r>
            <a:endParaRPr lang="en-US" altLang="zh-TW" dirty="0" smtClean="0"/>
          </a:p>
          <a:p>
            <a:r>
              <a:rPr lang="zh-TW" altLang="en-US" dirty="0" smtClean="0"/>
              <a:t>學科</a:t>
            </a:r>
            <a:endParaRPr lang="en-US" altLang="zh-TW" dirty="0" smtClean="0"/>
          </a:p>
          <a:p>
            <a:r>
              <a:rPr lang="zh-TW" altLang="en-US" dirty="0"/>
              <a:t>年齡</a:t>
            </a:r>
            <a:endParaRPr lang="en-US" altLang="zh-TW" dirty="0" smtClean="0"/>
          </a:p>
          <a:p>
            <a:pPr marL="457200" lvl="1" indent="0">
              <a:buNone/>
            </a:pP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635896" y="3363838"/>
            <a:ext cx="1584176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自然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292080" y="3372549"/>
            <a:ext cx="1656184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語言學習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580112" y="4524677"/>
            <a:ext cx="1872208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國中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635896" y="4020621"/>
            <a:ext cx="1872208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國小低年級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580112" y="4020621"/>
            <a:ext cx="1872208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國小中年級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635896" y="4524677"/>
            <a:ext cx="1872208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國小高年級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020272" y="3372549"/>
            <a:ext cx="1584176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科普</a:t>
            </a:r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5085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美聯社</a:t>
            </a:r>
            <a:r>
              <a:rPr lang="zh-TW" altLang="en-US" dirty="0" smtClean="0"/>
              <a:t>新聞資源</a:t>
            </a:r>
            <a:r>
              <a:rPr lang="zh-TW" altLang="en-US" dirty="0"/>
              <a:t>庫操作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②可分類</a:t>
            </a:r>
            <a:r>
              <a:rPr lang="zh-TW" altLang="en-US" dirty="0"/>
              <a:t>搜尋、</a:t>
            </a:r>
            <a:r>
              <a:rPr lang="zh-TW" altLang="en-US" dirty="0" smtClean="0"/>
              <a:t>關鍵字、日期搜尋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89" y="2139702"/>
            <a:ext cx="5353727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4549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美聯社</a:t>
            </a:r>
            <a:r>
              <a:rPr lang="zh-TW" altLang="en-US" dirty="0" smtClean="0"/>
              <a:t>新聞資源</a:t>
            </a:r>
            <a:r>
              <a:rPr lang="zh-TW" altLang="en-US" dirty="0"/>
              <a:t>庫操作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③「</a:t>
            </a:r>
            <a:r>
              <a:rPr lang="en-US" altLang="zh-TW" dirty="0" smtClean="0"/>
              <a:t>+</a:t>
            </a:r>
            <a:r>
              <a:rPr lang="zh-TW" altLang="en-US" dirty="0" smtClean="0"/>
              <a:t>」建立個人興趣影片清單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3808" y="1707654"/>
            <a:ext cx="5358181" cy="3162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2555776" y="3147814"/>
            <a:ext cx="1368152" cy="743495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圖說文字 5"/>
          <p:cNvSpPr/>
          <p:nvPr/>
        </p:nvSpPr>
        <p:spPr>
          <a:xfrm>
            <a:off x="251520" y="3723878"/>
            <a:ext cx="2551863" cy="845428"/>
          </a:xfrm>
          <a:prstGeom prst="wedgeRectCallout">
            <a:avLst>
              <a:gd name="adj1" fmla="val 69384"/>
              <a:gd name="adj2" fmla="val -6654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427121" y="3774724"/>
            <a:ext cx="2376263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文鼎細圓" panose="020F0309000000000000" pitchFamily="49" charset="-120"/>
                <a:ea typeface="文鼎細圓" panose="020F0309000000000000" pitchFamily="49" charset="-120"/>
              </a:rPr>
              <a:t>也可點選超連結，</a:t>
            </a:r>
            <a:endParaRPr lang="en-US" altLang="zh-TW" dirty="0" smtClean="0">
              <a:latin typeface="文鼎細圓" panose="020F0309000000000000" pitchFamily="49" charset="-120"/>
              <a:ea typeface="文鼎細圓" panose="020F0309000000000000" pitchFamily="49" charset="-120"/>
            </a:endParaRPr>
          </a:p>
          <a:p>
            <a:pPr algn="ctr"/>
            <a:r>
              <a:rPr lang="zh-TW" altLang="en-US" dirty="0" smtClean="0">
                <a:latin typeface="文鼎細圓" panose="020F0309000000000000" pitchFamily="49" charset="-120"/>
                <a:ea typeface="文鼎細圓" panose="020F0309000000000000" pitchFamily="49" charset="-120"/>
              </a:rPr>
              <a:t>直接播放！</a:t>
            </a:r>
            <a:endParaRPr lang="en-US" altLang="zh-TW" dirty="0" smtClean="0"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3842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>
                <a:latin typeface="文鼎細圓" panose="020F0309000000000000" pitchFamily="49" charset="-120"/>
                <a:ea typeface="文鼎細圓" panose="020F0309000000000000" pitchFamily="49" charset="-120"/>
              </a:rPr>
              <a:t>104</a:t>
            </a:r>
            <a:r>
              <a:rPr lang="zh-TW" altLang="en-US" b="1" dirty="0">
                <a:latin typeface="文鼎細圓" panose="020F0309000000000000" pitchFamily="49" charset="-120"/>
                <a:ea typeface="文鼎細圓" panose="020F0309000000000000" pitchFamily="49" charset="-120"/>
              </a:rPr>
              <a:t>國中小教師電子資源推薦</a:t>
            </a:r>
            <a:endParaRPr lang="en-US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4882" y="329183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3600" b="1" dirty="0">
                <a:solidFill>
                  <a:schemeClr val="tx1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網路辦證服務</a:t>
            </a:r>
            <a:endParaRPr lang="en-US" sz="3600" b="1" dirty="0">
              <a:solidFill>
                <a:schemeClr val="tx1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8420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網路辦證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TW" altLang="en-US" dirty="0" smtClean="0"/>
              <a:t>適合對象</a:t>
            </a:r>
            <a:endParaRPr lang="en-US" altLang="zh-TW" dirty="0" smtClean="0"/>
          </a:p>
          <a:p>
            <a:pPr marL="1200150" lvl="1" indent="-457200"/>
            <a:r>
              <a:rPr lang="zh-TW" altLang="en-US" dirty="0" smtClean="0"/>
              <a:t>現在馬上就想使用電子資源！</a:t>
            </a:r>
            <a:endParaRPr lang="en-US" altLang="zh-TW" dirty="0" smtClean="0"/>
          </a:p>
          <a:p>
            <a:pPr marL="1200150" lvl="1" indent="-457200"/>
            <a:r>
              <a:rPr lang="zh-TW" altLang="en-US" dirty="0" smtClean="0"/>
              <a:t>不想手寫借閱證申請單</a:t>
            </a:r>
            <a:endParaRPr lang="en-US" altLang="zh-TW" dirty="0" smtClean="0"/>
          </a:p>
          <a:p>
            <a:pPr marL="1200150" lvl="1" indent="-457200"/>
            <a:r>
              <a:rPr lang="zh-TW" altLang="en-US" dirty="0"/>
              <a:t>趕</a:t>
            </a:r>
            <a:r>
              <a:rPr lang="zh-TW" altLang="en-US" dirty="0" smtClean="0"/>
              <a:t>時間，希望到館後馬上可以拿到借書證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1022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987574"/>
            <a:ext cx="8229600" cy="857250"/>
          </a:xfrm>
        </p:spPr>
        <p:txBody>
          <a:bodyPr/>
          <a:lstStyle/>
          <a:p>
            <a:r>
              <a:rPr lang="zh-TW" altLang="en-US" dirty="0"/>
              <a:t>網路辦</a:t>
            </a:r>
            <a:r>
              <a:rPr lang="zh-TW" altLang="en-US" dirty="0" smtClean="0"/>
              <a:t>證流程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827768657"/>
              </p:ext>
            </p:extLst>
          </p:nvPr>
        </p:nvGraphicFramePr>
        <p:xfrm>
          <a:off x="457200" y="1563688"/>
          <a:ext cx="8229600" cy="3030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0899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①進入</a:t>
            </a:r>
            <a:r>
              <a:rPr lang="zh-TW" altLang="en-US" dirty="0" smtClean="0"/>
              <a:t>北市</a:t>
            </a:r>
            <a:r>
              <a:rPr lang="zh-TW" altLang="en-US" dirty="0"/>
              <a:t>圖館藏查詢</a:t>
            </a:r>
            <a:r>
              <a:rPr lang="zh-TW" altLang="en-US" dirty="0" smtClean="0"/>
              <a:t>系統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indent="-514350"/>
            <a:r>
              <a:rPr lang="zh-TW" altLang="en-US" dirty="0" smtClean="0"/>
              <a:t>北市</a:t>
            </a:r>
            <a:r>
              <a:rPr lang="zh-TW" altLang="en-US" dirty="0"/>
              <a:t>圖首頁</a:t>
            </a:r>
            <a:r>
              <a:rPr lang="en-US" altLang="zh-TW" dirty="0"/>
              <a:t>&gt;</a:t>
            </a:r>
            <a:r>
              <a:rPr lang="zh-TW" altLang="en-US" dirty="0"/>
              <a:t>館藏查詢系統</a:t>
            </a:r>
            <a:r>
              <a:rPr lang="en-US" altLang="zh-TW" b="1" dirty="0"/>
              <a:t>http://tinyurl.com/p539wee</a:t>
            </a: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171" y="2211710"/>
            <a:ext cx="5256584" cy="2664296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2987824" y="3363838"/>
            <a:ext cx="1296143" cy="432048"/>
          </a:xfrm>
          <a:prstGeom prst="ellipse">
            <a:avLst/>
          </a:prstGeom>
          <a:noFill/>
          <a:ln w="38100"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7360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②進入網路辦證服務系統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8650" indent="-457200"/>
            <a:r>
              <a:rPr lang="zh-TW" altLang="en-US" dirty="0" smtClean="0"/>
              <a:t>館藏查詢系統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網路辦證</a:t>
            </a:r>
            <a:r>
              <a:rPr lang="en-US" altLang="zh-TW" b="1" dirty="0" smtClean="0"/>
              <a:t>http</a:t>
            </a:r>
            <a:r>
              <a:rPr lang="en-US" altLang="zh-TW" b="1" dirty="0"/>
              <a:t>://</a:t>
            </a:r>
            <a:r>
              <a:rPr lang="en-US" altLang="zh-TW" b="1" dirty="0" smtClean="0"/>
              <a:t>tinyurl.com/lpsfmup</a:t>
            </a:r>
            <a:endParaRPr lang="en-US" altLang="zh-TW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9832" y="2283718"/>
            <a:ext cx="5184576" cy="25922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 7"/>
          <p:cNvSpPr/>
          <p:nvPr/>
        </p:nvSpPr>
        <p:spPr>
          <a:xfrm>
            <a:off x="6372200" y="2139702"/>
            <a:ext cx="576064" cy="452831"/>
          </a:xfrm>
          <a:prstGeom prst="ellipse">
            <a:avLst/>
          </a:prstGeom>
          <a:noFill/>
          <a:ln w="38100"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4989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③</a:t>
            </a:r>
            <a:r>
              <a:rPr lang="zh-TW" altLang="en-US" dirty="0" smtClean="0"/>
              <a:t>可先查詢是否曾辦過借閱證</a:t>
            </a:r>
            <a:endParaRPr lang="zh-TW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1203598"/>
            <a:ext cx="5688632" cy="34575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 7"/>
          <p:cNvSpPr/>
          <p:nvPr/>
        </p:nvSpPr>
        <p:spPr>
          <a:xfrm>
            <a:off x="2771800" y="3723878"/>
            <a:ext cx="1091102" cy="1080120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765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2800" dirty="0" smtClean="0"/>
              <a:t>例：已辦過</a:t>
            </a:r>
            <a:r>
              <a:rPr lang="zh-TW" altLang="en-US" sz="2800" dirty="0"/>
              <a:t>借書</a:t>
            </a:r>
            <a:r>
              <a:rPr lang="zh-TW" altLang="en-US" sz="2800" dirty="0" smtClean="0"/>
              <a:t>證，用身分證字號查詢</a:t>
            </a:r>
            <a:endParaRPr lang="zh-TW" altLang="en-US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1203597"/>
            <a:ext cx="5976664" cy="33123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897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④</a:t>
            </a:r>
            <a:r>
              <a:rPr lang="zh-TW" altLang="en-US" dirty="0" smtClean="0"/>
              <a:t>未辦過圖書證，才可繼續網路辦證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zh-TW" altLang="en-US" dirty="0" smtClean="0"/>
              <a:t>詳閱個資維護說明後，勾選並確定</a:t>
            </a:r>
            <a:endParaRPr lang="en-US" altLang="zh-TW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8152" y="2185670"/>
            <a:ext cx="5338264" cy="26183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 7"/>
          <p:cNvSpPr/>
          <p:nvPr/>
        </p:nvSpPr>
        <p:spPr>
          <a:xfrm>
            <a:off x="4211960" y="4226741"/>
            <a:ext cx="432048" cy="505249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684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C00000"/>
                </a:solidFill>
              </a:rPr>
              <a:t>凌網</a:t>
            </a:r>
            <a:r>
              <a:rPr lang="en-US" altLang="zh-TW" dirty="0" err="1">
                <a:solidFill>
                  <a:srgbClr val="C00000"/>
                </a:solidFill>
              </a:rPr>
              <a:t>HyRead</a:t>
            </a:r>
            <a:r>
              <a:rPr lang="zh-TW" altLang="en-US" dirty="0">
                <a:solidFill>
                  <a:srgbClr val="C00000"/>
                </a:solidFill>
              </a:rPr>
              <a:t>電子書</a:t>
            </a:r>
            <a:r>
              <a:rPr lang="en-US" altLang="zh-TW" dirty="0">
                <a:solidFill>
                  <a:srgbClr val="C00000"/>
                </a:solidFill>
              </a:rPr>
              <a:t>/</a:t>
            </a:r>
            <a:r>
              <a:rPr lang="zh-TW" altLang="en-US" dirty="0">
                <a:solidFill>
                  <a:srgbClr val="C00000"/>
                </a:solidFill>
              </a:rPr>
              <a:t>電子期刊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借閱規定</a:t>
            </a: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marL="0" indent="0">
              <a:buNone/>
            </a:pPr>
            <a:r>
              <a:rPr lang="en-US" altLang="zh-TW" dirty="0" smtClean="0">
                <a:solidFill>
                  <a:srgbClr val="C00000"/>
                </a:solidFill>
              </a:rPr>
              <a:t>=</a:t>
            </a:r>
            <a:r>
              <a:rPr lang="zh-TW" altLang="en-US" dirty="0" smtClean="0">
                <a:solidFill>
                  <a:srgbClr val="C00000"/>
                </a:solidFill>
              </a:rPr>
              <a:t> 每人可借閱</a:t>
            </a:r>
            <a:r>
              <a:rPr lang="en-US" altLang="zh-TW" b="1" dirty="0" smtClean="0">
                <a:solidFill>
                  <a:srgbClr val="C00000"/>
                </a:solidFill>
              </a:rPr>
              <a:t>4</a:t>
            </a:r>
            <a:r>
              <a:rPr lang="zh-TW" altLang="en-US" dirty="0" smtClean="0">
                <a:solidFill>
                  <a:srgbClr val="C00000"/>
                </a:solidFill>
              </a:rPr>
              <a:t>本書</a:t>
            </a:r>
            <a:r>
              <a:rPr lang="en-US" altLang="zh-TW" dirty="0" smtClean="0">
                <a:solidFill>
                  <a:srgbClr val="C00000"/>
                </a:solidFill>
              </a:rPr>
              <a:t>(</a:t>
            </a:r>
            <a:r>
              <a:rPr lang="zh-TW" altLang="en-US" dirty="0" smtClean="0">
                <a:solidFill>
                  <a:srgbClr val="C00000"/>
                </a:solidFill>
              </a:rPr>
              <a:t>書</a:t>
            </a:r>
            <a:r>
              <a:rPr lang="en-US" altLang="zh-TW" dirty="0" smtClean="0">
                <a:solidFill>
                  <a:srgbClr val="C00000"/>
                </a:solidFill>
              </a:rPr>
              <a:t>+</a:t>
            </a:r>
            <a:r>
              <a:rPr lang="zh-TW" altLang="en-US" dirty="0" smtClean="0">
                <a:solidFill>
                  <a:srgbClr val="C00000"/>
                </a:solidFill>
              </a:rPr>
              <a:t>雜誌</a:t>
            </a:r>
            <a:r>
              <a:rPr lang="en-US" altLang="zh-TW" dirty="0" smtClean="0">
                <a:solidFill>
                  <a:srgbClr val="C00000"/>
                </a:solidFill>
              </a:rPr>
              <a:t>)</a:t>
            </a:r>
          </a:p>
          <a:p>
            <a:pPr marL="0" indent="0">
              <a:buNone/>
            </a:pPr>
            <a:r>
              <a:rPr lang="zh-TW" altLang="en-US" dirty="0">
                <a:solidFill>
                  <a:srgbClr val="C00000"/>
                </a:solidFill>
              </a:rPr>
              <a:t> </a:t>
            </a:r>
            <a:r>
              <a:rPr lang="zh-TW" altLang="en-US" dirty="0" smtClean="0">
                <a:solidFill>
                  <a:srgbClr val="C00000"/>
                </a:solidFill>
              </a:rPr>
              <a:t> 預約</a:t>
            </a:r>
            <a:r>
              <a:rPr lang="en-US" altLang="zh-TW" b="1" dirty="0" smtClean="0">
                <a:solidFill>
                  <a:srgbClr val="C00000"/>
                </a:solidFill>
              </a:rPr>
              <a:t>40</a:t>
            </a:r>
            <a:r>
              <a:rPr lang="zh-TW" altLang="en-US" dirty="0" smtClean="0">
                <a:solidFill>
                  <a:srgbClr val="C00000"/>
                </a:solidFill>
              </a:rPr>
              <a:t>冊</a:t>
            </a:r>
            <a:r>
              <a:rPr lang="en-US" altLang="zh-TW" dirty="0" smtClean="0">
                <a:solidFill>
                  <a:srgbClr val="C00000"/>
                </a:solidFill>
              </a:rPr>
              <a:t>(</a:t>
            </a:r>
            <a:r>
              <a:rPr lang="zh-TW" altLang="en-US" dirty="0" smtClean="0">
                <a:solidFill>
                  <a:srgbClr val="C00000"/>
                </a:solidFill>
              </a:rPr>
              <a:t>書</a:t>
            </a:r>
            <a:r>
              <a:rPr lang="en-US" altLang="zh-TW" dirty="0" smtClean="0">
                <a:solidFill>
                  <a:srgbClr val="C00000"/>
                </a:solidFill>
              </a:rPr>
              <a:t>+</a:t>
            </a:r>
            <a:r>
              <a:rPr lang="zh-TW" altLang="en-US" dirty="0" smtClean="0">
                <a:solidFill>
                  <a:srgbClr val="C00000"/>
                </a:solidFill>
              </a:rPr>
              <a:t>雜誌</a:t>
            </a:r>
            <a:r>
              <a:rPr lang="en-US" altLang="zh-TW" dirty="0" smtClean="0">
                <a:solidFill>
                  <a:srgbClr val="C00000"/>
                </a:solidFill>
              </a:rPr>
              <a:t>)</a:t>
            </a:r>
            <a:r>
              <a:rPr lang="zh-TW" altLang="en-US" dirty="0" smtClean="0">
                <a:solidFill>
                  <a:srgbClr val="C00000"/>
                </a:solidFill>
              </a:rPr>
              <a:t>！</a:t>
            </a:r>
            <a:endParaRPr lang="en-US" altLang="zh-TW" dirty="0" smtClean="0">
              <a:solidFill>
                <a:srgbClr val="C00000"/>
              </a:solidFill>
            </a:endParaRPr>
          </a:p>
          <a:p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05359999"/>
              </p:ext>
            </p:extLst>
          </p:nvPr>
        </p:nvGraphicFramePr>
        <p:xfrm>
          <a:off x="2051720" y="1635646"/>
          <a:ext cx="6528048" cy="1616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2012"/>
                <a:gridCol w="1632012"/>
                <a:gridCol w="1632012"/>
                <a:gridCol w="1632012"/>
              </a:tblGrid>
              <a:tr h="538859">
                <a:tc>
                  <a:txBody>
                    <a:bodyPr/>
                    <a:lstStyle/>
                    <a:p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可借冊數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借閱天數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預約冊數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538859"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電子書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天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冊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538859"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電子雜誌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天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冊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6250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⑤</a:t>
            </a:r>
            <a:r>
              <a:rPr lang="zh-TW" altLang="en-US" dirty="0" smtClean="0"/>
              <a:t>填寫相關資料，選「確定」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058863"/>
            <a:ext cx="5184576" cy="3535362"/>
          </a:xfrm>
        </p:spPr>
      </p:pic>
      <p:sp>
        <p:nvSpPr>
          <p:cNvPr id="5" name="橢圓 4"/>
          <p:cNvSpPr/>
          <p:nvPr/>
        </p:nvSpPr>
        <p:spPr>
          <a:xfrm>
            <a:off x="4211960" y="4155926"/>
            <a:ext cx="1091102" cy="720080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7344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網路辦證完成後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zh-TW" altLang="en-US" sz="3000" dirty="0" smtClean="0"/>
              <a:t>登入個人帳號</a:t>
            </a:r>
            <a:r>
              <a:rPr lang="en-US" altLang="zh-TW" sz="3000" dirty="0" smtClean="0"/>
              <a:t>/</a:t>
            </a:r>
            <a:r>
              <a:rPr lang="zh-TW" altLang="en-US" sz="3000" dirty="0" smtClean="0"/>
              <a:t>密碼，即可於圖書館的電子資源整合查詢系統使用電子資源！</a:t>
            </a:r>
            <a:endParaRPr lang="zh-TW" altLang="en-US" sz="3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499742"/>
            <a:ext cx="5544616" cy="2304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橢圓 4"/>
          <p:cNvSpPr/>
          <p:nvPr/>
        </p:nvSpPr>
        <p:spPr>
          <a:xfrm>
            <a:off x="3995936" y="2366117"/>
            <a:ext cx="576064" cy="452831"/>
          </a:xfrm>
          <a:prstGeom prst="ellipse">
            <a:avLst/>
          </a:prstGeom>
          <a:noFill/>
          <a:ln w="38100"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8971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79712" y="1858516"/>
            <a:ext cx="5112568" cy="2801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200" b="1" kern="1200" dirty="0">
                <a:solidFill>
                  <a:schemeClr val="tx1"/>
                </a:solidFill>
                <a:latin typeface="文鼎細圓" panose="020F0309000000000000" pitchFamily="49" charset="-120"/>
                <a:ea typeface="文鼎細圓" panose="020F0309000000000000" pitchFamily="49" charset="-120"/>
                <a:cs typeface="+mn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zh-TW" altLang="en-US">
              <a:solidFill>
                <a:srgbClr val="0070C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051720" y="1635646"/>
            <a:ext cx="50321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ea typeface="文鼎細圓" panose="020F0309000000000000" pitchFamily="49" charset="-120"/>
              </a:rPr>
              <a:t>臺北市立圖書館</a:t>
            </a:r>
            <a:endParaRPr lang="zh-TW" altLang="en-US" sz="5400" b="1" cap="all" dirty="0">
              <a:ln w="0"/>
              <a:effectLst>
                <a:reflection blurRad="12700" stA="50000" endPos="50000" dist="5000" dir="5400000" sy="-100000" rotWithShape="0"/>
              </a:effectLst>
              <a:ea typeface="文鼎細圓" panose="020F0309000000000000" pitchFamily="49" charset="-12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3528" y="2859782"/>
            <a:ext cx="82296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3200" b="1" dirty="0" smtClean="0">
                <a:solidFill>
                  <a:srgbClr val="002060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問我問我專線：</a:t>
            </a:r>
            <a:r>
              <a:rPr lang="en-US" altLang="zh-TW" sz="3200" b="1" dirty="0" smtClean="0">
                <a:solidFill>
                  <a:srgbClr val="002060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(02)2755-2823#2301</a:t>
            </a:r>
          </a:p>
          <a:p>
            <a:r>
              <a:rPr lang="zh-TW" altLang="en-US" sz="3200" b="1" dirty="0" smtClean="0">
                <a:solidFill>
                  <a:srgbClr val="002060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總館參考室</a:t>
            </a:r>
            <a:endParaRPr lang="en-US" sz="3200" b="1" dirty="0">
              <a:solidFill>
                <a:srgbClr val="002060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6143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凌網</a:t>
            </a:r>
            <a:r>
              <a:rPr lang="en-US" altLang="zh-TW" dirty="0" err="1"/>
              <a:t>HyRead</a:t>
            </a:r>
            <a:r>
              <a:rPr lang="zh-TW" altLang="en-US" dirty="0"/>
              <a:t>電子書</a:t>
            </a:r>
            <a:r>
              <a:rPr lang="en-US" altLang="zh-TW" dirty="0"/>
              <a:t>/</a:t>
            </a:r>
            <a:r>
              <a:rPr lang="zh-TW" altLang="en-US" dirty="0"/>
              <a:t>電子期刊操作方式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①登入平台</a:t>
            </a:r>
            <a:endParaRPr lang="zh-TW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3833" y="1990928"/>
            <a:ext cx="5329917" cy="2736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5004048" y="1905676"/>
            <a:ext cx="1008112" cy="324036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377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凌網</a:t>
            </a:r>
            <a:r>
              <a:rPr lang="en-US" altLang="zh-TW" dirty="0" err="1"/>
              <a:t>HyRead</a:t>
            </a:r>
            <a:r>
              <a:rPr lang="zh-TW" altLang="en-US" dirty="0"/>
              <a:t>電子書</a:t>
            </a:r>
            <a:r>
              <a:rPr lang="en-US" altLang="zh-TW" dirty="0"/>
              <a:t>/</a:t>
            </a:r>
            <a:r>
              <a:rPr lang="zh-TW" altLang="en-US" dirty="0"/>
              <a:t>電子</a:t>
            </a:r>
            <a:r>
              <a:rPr lang="zh-TW" altLang="en-US" dirty="0" smtClean="0"/>
              <a:t>期刊操作</a:t>
            </a:r>
            <a:r>
              <a:rPr lang="zh-TW" altLang="en-US" dirty="0"/>
              <a:t>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②</a:t>
            </a:r>
            <a:r>
              <a:rPr lang="zh-TW" altLang="en-US" sz="2600" dirty="0" smtClean="0"/>
              <a:t>瀏覽本館購買的電子書，或檢索關鍵字</a:t>
            </a:r>
            <a:endParaRPr lang="zh-TW" altLang="en-US" sz="2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8510" y="1871638"/>
            <a:ext cx="4818391" cy="2973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橢圓 5"/>
          <p:cNvSpPr/>
          <p:nvPr/>
        </p:nvSpPr>
        <p:spPr>
          <a:xfrm>
            <a:off x="6572566" y="1796294"/>
            <a:ext cx="504056" cy="659344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2628510" y="2067694"/>
            <a:ext cx="4607786" cy="504056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5476788" y="2751769"/>
            <a:ext cx="2695612" cy="1368152"/>
          </a:xfrm>
          <a:prstGeom prst="wedgeRectCallout">
            <a:avLst>
              <a:gd name="adj1" fmla="val -81413"/>
              <a:gd name="adj2" fmla="val -59886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5508104" y="2805193"/>
            <a:ext cx="2664296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002060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小提醒</a:t>
            </a:r>
            <a:endParaRPr lang="en-US" altLang="zh-TW" b="1" dirty="0" smtClean="0">
              <a:solidFill>
                <a:srgbClr val="002060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  <a:p>
            <a:r>
              <a:rPr lang="zh-TW" altLang="en-US" dirty="0">
                <a:latin typeface="文鼎細圓" panose="020F0309000000000000" pitchFamily="49" charset="-120"/>
                <a:ea typeface="文鼎細圓" panose="020F0309000000000000" pitchFamily="49" charset="-120"/>
              </a:rPr>
              <a:t>平臺</a:t>
            </a:r>
            <a:r>
              <a:rPr lang="zh-TW" altLang="en-US" dirty="0" smtClean="0">
                <a:latin typeface="文鼎細圓" panose="020F0309000000000000" pitchFamily="49" charset="-120"/>
                <a:ea typeface="文鼎細圓" panose="020F0309000000000000" pitchFamily="49" charset="-120"/>
              </a:rPr>
              <a:t>上也會出現北市圖</a:t>
            </a:r>
            <a:r>
              <a:rPr lang="zh-TW" altLang="en-US" b="1" dirty="0" smtClean="0">
                <a:latin typeface="文鼎細圓" panose="020F0309000000000000" pitchFamily="49" charset="-120"/>
                <a:ea typeface="文鼎細圓" panose="020F0309000000000000" pitchFamily="49" charset="-120"/>
              </a:rPr>
              <a:t>未</a:t>
            </a:r>
            <a:r>
              <a:rPr lang="zh-TW" altLang="en-US" dirty="0" smtClean="0">
                <a:latin typeface="文鼎細圓" panose="020F0309000000000000" pitchFamily="49" charset="-120"/>
                <a:ea typeface="文鼎細圓" panose="020F0309000000000000" pitchFamily="49" charset="-120"/>
              </a:rPr>
              <a:t>購買的電子書，有</a:t>
            </a:r>
            <a:r>
              <a:rPr lang="en-US" altLang="zh-TW" dirty="0" smtClean="0">
                <a:latin typeface="文鼎細圓" panose="020F0309000000000000" pitchFamily="49" charset="-120"/>
                <a:ea typeface="文鼎細圓" panose="020F0309000000000000" pitchFamily="49" charset="-120"/>
              </a:rPr>
              <a:t>20</a:t>
            </a:r>
            <a:r>
              <a:rPr lang="zh-TW" altLang="en-US" dirty="0" smtClean="0">
                <a:latin typeface="文鼎細圓" panose="020F0309000000000000" pitchFamily="49" charset="-120"/>
                <a:ea typeface="文鼎細圓" panose="020F0309000000000000" pitchFamily="49" charset="-120"/>
              </a:rPr>
              <a:t>頁的試閱限制。</a:t>
            </a:r>
            <a:endParaRPr lang="zh-TW" altLang="en-US" dirty="0"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8093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凌網</a:t>
            </a:r>
            <a:r>
              <a:rPr lang="en-US" altLang="zh-TW" dirty="0" err="1"/>
              <a:t>HyRead</a:t>
            </a:r>
            <a:r>
              <a:rPr lang="zh-TW" altLang="en-US" dirty="0"/>
              <a:t>電子書</a:t>
            </a:r>
            <a:r>
              <a:rPr lang="en-US" altLang="zh-TW" dirty="0"/>
              <a:t>/</a:t>
            </a:r>
            <a:r>
              <a:rPr lang="zh-TW" altLang="en-US" dirty="0"/>
              <a:t>電子期刊操作方式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③選擇閱讀方式，開始閱讀</a:t>
            </a:r>
            <a:endParaRPr lang="zh-TW" alt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0059" y="1635646"/>
            <a:ext cx="5334309" cy="3204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6588224" y="1635646"/>
            <a:ext cx="1152128" cy="1368152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6067990" y="3139539"/>
            <a:ext cx="2767620" cy="1807750"/>
            <a:chOff x="6196868" y="3252820"/>
            <a:chExt cx="2288743" cy="1807750"/>
          </a:xfrm>
        </p:grpSpPr>
        <p:sp>
          <p:nvSpPr>
            <p:cNvPr id="8" name="矩形圖說文字 7"/>
            <p:cNvSpPr/>
            <p:nvPr/>
          </p:nvSpPr>
          <p:spPr>
            <a:xfrm>
              <a:off x="6196868" y="3252820"/>
              <a:ext cx="2288743" cy="1807750"/>
            </a:xfrm>
            <a:prstGeom prst="wedgeRectCallout">
              <a:avLst>
                <a:gd name="adj1" fmla="val -16123"/>
                <a:gd name="adj2" fmla="val -67789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6228184" y="3306244"/>
              <a:ext cx="2138330" cy="175432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solidFill>
                    <a:srgbClr val="002060"/>
                  </a:solidFill>
                  <a:latin typeface="文鼎細圓" panose="020F0309000000000000" pitchFamily="49" charset="-120"/>
                  <a:ea typeface="文鼎細圓" panose="020F0309000000000000" pitchFamily="49" charset="-120"/>
                </a:rPr>
                <a:t>借閱</a:t>
              </a:r>
              <a:endParaRPr lang="en-US" altLang="zh-TW" b="1" dirty="0" smtClean="0">
                <a:solidFill>
                  <a:srgbClr val="002060"/>
                </a:solidFill>
                <a:latin typeface="文鼎細圓" panose="020F0309000000000000" pitchFamily="49" charset="-120"/>
                <a:ea typeface="文鼎細圓" panose="020F0309000000000000" pitchFamily="49" charset="-12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dirty="0" smtClean="0">
                  <a:latin typeface="文鼎細圓" panose="020F0309000000000000" pitchFamily="49" charset="-120"/>
                  <a:ea typeface="文鼎細圓" panose="020F0309000000000000" pitchFamily="49" charset="-120"/>
                </a:rPr>
                <a:t>下載閱讀</a:t>
              </a:r>
              <a:r>
                <a:rPr lang="en-US" altLang="zh-TW" dirty="0" smtClean="0">
                  <a:latin typeface="文鼎細圓" panose="020F0309000000000000" pitchFamily="49" charset="-120"/>
                  <a:ea typeface="文鼎細圓" panose="020F0309000000000000" pitchFamily="49" charset="-120"/>
                </a:rPr>
                <a:t>(</a:t>
              </a:r>
              <a:r>
                <a:rPr lang="zh-TW" altLang="en-US" dirty="0" smtClean="0">
                  <a:latin typeface="文鼎細圓" panose="020F0309000000000000" pitchFamily="49" charset="-120"/>
                  <a:ea typeface="文鼎細圓" panose="020F0309000000000000" pitchFamily="49" charset="-120"/>
                </a:rPr>
                <a:t>下載軟體</a:t>
              </a:r>
              <a:r>
                <a:rPr lang="en-US" altLang="zh-TW" dirty="0">
                  <a:latin typeface="文鼎細圓" panose="020F0309000000000000" pitchFamily="49" charset="-120"/>
                  <a:ea typeface="文鼎細圓" panose="020F0309000000000000" pitchFamily="49" charset="-120"/>
                </a:rPr>
                <a:t>)</a:t>
              </a:r>
              <a:endParaRPr lang="en-US" altLang="zh-TW" dirty="0" smtClean="0">
                <a:latin typeface="文鼎細圓" panose="020F0309000000000000" pitchFamily="49" charset="-120"/>
                <a:ea typeface="文鼎細圓" panose="020F0309000000000000" pitchFamily="49" charset="-12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dirty="0">
                  <a:latin typeface="文鼎細圓" panose="020F0309000000000000" pitchFamily="49" charset="-120"/>
                  <a:ea typeface="文鼎細圓" panose="020F0309000000000000" pitchFamily="49" charset="-120"/>
                </a:rPr>
                <a:t>線上</a:t>
              </a:r>
              <a:r>
                <a:rPr lang="zh-TW" altLang="en-US" dirty="0" smtClean="0">
                  <a:latin typeface="文鼎細圓" panose="020F0309000000000000" pitchFamily="49" charset="-120"/>
                  <a:ea typeface="文鼎細圓" panose="020F0309000000000000" pitchFamily="49" charset="-120"/>
                </a:rPr>
                <a:t>閱讀</a:t>
              </a:r>
              <a:endParaRPr lang="en-US" altLang="zh-TW" dirty="0" smtClean="0">
                <a:latin typeface="文鼎細圓" panose="020F0309000000000000" pitchFamily="49" charset="-120"/>
                <a:ea typeface="文鼎細圓" panose="020F0309000000000000" pitchFamily="49" charset="-120"/>
              </a:endParaRPr>
            </a:p>
            <a:p>
              <a:r>
                <a:rPr lang="zh-TW" altLang="en-US" b="1" dirty="0">
                  <a:solidFill>
                    <a:srgbClr val="002060"/>
                  </a:solidFill>
                  <a:latin typeface="文鼎細圓" panose="020F0309000000000000" pitchFamily="49" charset="-120"/>
                  <a:ea typeface="文鼎細圓" panose="020F0309000000000000" pitchFamily="49" charset="-120"/>
                </a:rPr>
                <a:t>線上</a:t>
              </a:r>
              <a:r>
                <a:rPr lang="zh-TW" altLang="en-US" b="1" dirty="0" smtClean="0">
                  <a:solidFill>
                    <a:srgbClr val="002060"/>
                  </a:solidFill>
                  <a:latin typeface="文鼎細圓" panose="020F0309000000000000" pitchFamily="49" charset="-120"/>
                  <a:ea typeface="文鼎細圓" panose="020F0309000000000000" pitchFamily="49" charset="-120"/>
                </a:rPr>
                <a:t>瀏覽</a:t>
              </a:r>
              <a:endParaRPr lang="en-US" altLang="zh-TW" b="1" dirty="0" smtClean="0">
                <a:solidFill>
                  <a:srgbClr val="002060"/>
                </a:solidFill>
                <a:latin typeface="文鼎細圓" panose="020F0309000000000000" pitchFamily="49" charset="-120"/>
                <a:ea typeface="文鼎細圓" panose="020F0309000000000000" pitchFamily="49" charset="-12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dirty="0" smtClean="0">
                  <a:latin typeface="文鼎細圓" panose="020F0309000000000000" pitchFamily="49" charset="-120"/>
                  <a:ea typeface="文鼎細圓" panose="020F0309000000000000" pitchFamily="49" charset="-120"/>
                </a:rPr>
                <a:t>可直接翻閱，</a:t>
              </a:r>
              <a:r>
                <a:rPr lang="en-US" altLang="zh-TW" dirty="0" smtClean="0">
                  <a:latin typeface="文鼎細圓" panose="020F0309000000000000" pitchFamily="49" charset="-120"/>
                  <a:ea typeface="文鼎細圓" panose="020F0309000000000000" pitchFamily="49" charset="-120"/>
                </a:rPr>
                <a:t>15</a:t>
              </a:r>
              <a:r>
                <a:rPr lang="zh-TW" altLang="en-US" dirty="0" smtClean="0">
                  <a:latin typeface="文鼎細圓" panose="020F0309000000000000" pitchFamily="49" charset="-120"/>
                  <a:ea typeface="文鼎細圓" panose="020F0309000000000000" pitchFamily="49" charset="-120"/>
                </a:rPr>
                <a:t>分後自動退出</a:t>
              </a:r>
              <a:endParaRPr lang="zh-TW" altLang="en-US" dirty="0">
                <a:latin typeface="文鼎細圓" panose="020F0309000000000000" pitchFamily="49" charset="-120"/>
                <a:ea typeface="文鼎細圓" panose="020F0309000000000000" pitchFamily="49" charset="-120"/>
              </a:endParaRPr>
            </a:p>
          </p:txBody>
        </p:sp>
      </p:grp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9846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凌網</a:t>
            </a:r>
            <a:r>
              <a:rPr lang="en-US" altLang="zh-TW" dirty="0" err="1"/>
              <a:t>HyRead</a:t>
            </a:r>
            <a:r>
              <a:rPr lang="zh-TW" altLang="en-US" dirty="0"/>
              <a:t>電子</a:t>
            </a:r>
            <a:r>
              <a:rPr lang="zh-TW" altLang="en-US" dirty="0" smtClean="0"/>
              <a:t>書 推薦</a:t>
            </a:r>
            <a:r>
              <a:rPr lang="zh-TW" altLang="en-US" dirty="0"/>
              <a:t>雜誌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smtClean="0"/>
              <a:t>ABC</a:t>
            </a:r>
            <a:r>
              <a:rPr lang="zh-TW" altLang="en-US" b="1" dirty="0" smtClean="0"/>
              <a:t>互動英語</a:t>
            </a:r>
            <a:endParaRPr lang="en-US" altLang="zh-TW" b="1" dirty="0" smtClean="0"/>
          </a:p>
          <a:p>
            <a:pPr marL="457200" lvl="1" indent="0">
              <a:buNone/>
            </a:pPr>
            <a:r>
              <a:rPr lang="zh-TW" altLang="en-US" dirty="0">
                <a:solidFill>
                  <a:srgbClr val="0070C0"/>
                </a:solidFill>
              </a:rPr>
              <a:t>雜誌</a:t>
            </a:r>
            <a:r>
              <a:rPr lang="zh-TW" altLang="en-US" dirty="0" smtClean="0">
                <a:solidFill>
                  <a:srgbClr val="0070C0"/>
                </a:solidFill>
              </a:rPr>
              <a:t>專區</a:t>
            </a:r>
            <a:r>
              <a:rPr lang="en-US" altLang="zh-TW" dirty="0" smtClean="0">
                <a:solidFill>
                  <a:srgbClr val="0070C0"/>
                </a:solidFill>
              </a:rPr>
              <a:t>&gt;</a:t>
            </a:r>
            <a:r>
              <a:rPr lang="zh-TW" altLang="en-US" dirty="0" smtClean="0">
                <a:solidFill>
                  <a:srgbClr val="0070C0"/>
                </a:solidFill>
              </a:rPr>
              <a:t>語言學習</a:t>
            </a:r>
            <a:endParaRPr lang="en-US" altLang="zh-TW" dirty="0" smtClean="0">
              <a:solidFill>
                <a:srgbClr val="0070C0"/>
              </a:solidFill>
            </a:endParaRPr>
          </a:p>
          <a:p>
            <a:pPr lvl="1"/>
            <a:r>
              <a:rPr lang="zh-TW" altLang="en-US" dirty="0" smtClean="0"/>
              <a:t>月刊</a:t>
            </a:r>
            <a:endParaRPr lang="en-US" altLang="zh-TW" dirty="0" smtClean="0"/>
          </a:p>
          <a:p>
            <a:pPr lvl="1"/>
            <a:r>
              <a:rPr lang="zh-TW" altLang="en-US" dirty="0"/>
              <a:t>英語初學者</a:t>
            </a:r>
            <a:r>
              <a:rPr lang="zh-TW" altLang="en-US" dirty="0" smtClean="0"/>
              <a:t>適用</a:t>
            </a:r>
            <a:endParaRPr lang="en-US" altLang="zh-TW" dirty="0"/>
          </a:p>
          <a:p>
            <a:pPr lvl="1"/>
            <a:r>
              <a:rPr lang="zh-TW" altLang="en-US" dirty="0" smtClean="0"/>
              <a:t>配合九年一貫課程</a:t>
            </a:r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714" t="15959" r="15312" b="9877"/>
          <a:stretch/>
        </p:blipFill>
        <p:spPr bwMode="auto">
          <a:xfrm>
            <a:off x="395536" y="1779662"/>
            <a:ext cx="2053352" cy="2721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010" t="16964" r="49858" b="10027"/>
          <a:stretch/>
        </p:blipFill>
        <p:spPr bwMode="auto">
          <a:xfrm>
            <a:off x="6876256" y="2139702"/>
            <a:ext cx="1584176" cy="2117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7509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凌網</a:t>
            </a:r>
            <a:r>
              <a:rPr lang="en-US" altLang="zh-TW" dirty="0" err="1"/>
              <a:t>HyRead</a:t>
            </a:r>
            <a:r>
              <a:rPr lang="zh-TW" altLang="en-US" dirty="0"/>
              <a:t>電子書 推薦雜誌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/>
              <a:t>Discovery</a:t>
            </a:r>
            <a:r>
              <a:rPr lang="zh-TW" altLang="en-US" b="1" dirty="0"/>
              <a:t>探索頻道</a:t>
            </a:r>
            <a:r>
              <a:rPr lang="zh-TW" altLang="en-US" b="1" dirty="0" smtClean="0"/>
              <a:t>雜誌</a:t>
            </a:r>
            <a:endParaRPr lang="en-US" altLang="zh-TW" b="1" dirty="0" smtClean="0"/>
          </a:p>
          <a:p>
            <a:pPr marL="457200" lvl="1" indent="0">
              <a:buNone/>
            </a:pPr>
            <a:r>
              <a:rPr lang="zh-TW" altLang="en-US" dirty="0">
                <a:solidFill>
                  <a:srgbClr val="0070C0"/>
                </a:solidFill>
              </a:rPr>
              <a:t>雜誌專區</a:t>
            </a:r>
            <a:r>
              <a:rPr lang="en-US" altLang="zh-TW" dirty="0" smtClean="0">
                <a:solidFill>
                  <a:srgbClr val="0070C0"/>
                </a:solidFill>
              </a:rPr>
              <a:t>&gt;</a:t>
            </a:r>
            <a:r>
              <a:rPr lang="zh-TW" altLang="en-US" dirty="0" smtClean="0">
                <a:solidFill>
                  <a:srgbClr val="0070C0"/>
                </a:solidFill>
              </a:rPr>
              <a:t>新聞新知</a:t>
            </a:r>
            <a:endParaRPr lang="en-US" altLang="zh-TW" dirty="0" smtClean="0">
              <a:solidFill>
                <a:srgbClr val="0070C0"/>
              </a:solidFill>
            </a:endParaRPr>
          </a:p>
          <a:p>
            <a:pPr lvl="1"/>
            <a:r>
              <a:rPr lang="zh-TW" altLang="en-US" dirty="0" smtClean="0"/>
              <a:t>月刊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收錄科學</a:t>
            </a:r>
            <a:r>
              <a:rPr lang="zh-TW" altLang="en-US" dirty="0"/>
              <a:t>、自然及探險</a:t>
            </a:r>
            <a:r>
              <a:rPr lang="zh-TW" altLang="en-US" dirty="0" smtClean="0"/>
              <a:t>類新知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134" t="16012" r="15737" b="10398"/>
          <a:stretch/>
        </p:blipFill>
        <p:spPr bwMode="auto">
          <a:xfrm>
            <a:off x="272352" y="1630839"/>
            <a:ext cx="2247688" cy="3029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19" t="16017" r="15310" b="9227"/>
          <a:stretch/>
        </p:blipFill>
        <p:spPr bwMode="auto">
          <a:xfrm>
            <a:off x="4644008" y="3219822"/>
            <a:ext cx="2268715" cy="153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7973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218556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電子書篇</a:t>
            </a:r>
            <a:endParaRPr lang="en-US" sz="36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5774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err="1"/>
              <a:t>Funpark</a:t>
            </a:r>
            <a:r>
              <a:rPr lang="zh-TW" altLang="en-US" dirty="0"/>
              <a:t>童書夢工廠數位互動電子繪本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547" t="17877" r="24533" b="20387"/>
          <a:stretch/>
        </p:blipFill>
        <p:spPr bwMode="auto">
          <a:xfrm>
            <a:off x="2145227" y="1491630"/>
            <a:ext cx="4659021" cy="3530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4905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14FAB5-D504-4AA9-98FD-51E0846EBDA5}" type="slidenum">
              <a:rPr lang="en-US" altLang="zh-TW" smtClean="0"/>
              <a:pPr>
                <a:defRPr/>
              </a:pPr>
              <a:t>2</a:t>
            </a:fld>
            <a:endParaRPr lang="en-US" altLang="zh-TW" dirty="0"/>
          </a:p>
        </p:txBody>
      </p:sp>
      <p:sp>
        <p:nvSpPr>
          <p:cNvPr id="5" name="副標題 2"/>
          <p:cNvSpPr txBox="1">
            <a:spLocks/>
          </p:cNvSpPr>
          <p:nvPr/>
        </p:nvSpPr>
        <p:spPr bwMode="auto">
          <a:xfrm>
            <a:off x="2511463" y="2031690"/>
            <a:ext cx="4586356" cy="102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1" tIns="38961" rIns="77921" bIns="38961"/>
          <a:lstStyle/>
          <a:p>
            <a:pPr marL="292205" indent="-292205"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zh-TW" altLang="en-US" sz="5100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電子資源概述</a:t>
            </a:r>
            <a:endParaRPr lang="zh-TW" altLang="en-US" sz="5100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Funpark</a:t>
            </a:r>
            <a:r>
              <a:rPr lang="zh-TW" altLang="en-US" dirty="0"/>
              <a:t>童書夢工廠數位互動電子繪本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/>
              <a:t>特色</a:t>
            </a:r>
            <a:endParaRPr lang="en-US" altLang="zh-TW" dirty="0"/>
          </a:p>
          <a:p>
            <a:pPr lvl="1"/>
            <a:r>
              <a:rPr lang="zh-TW" altLang="en-US" dirty="0"/>
              <a:t>電子繪本</a:t>
            </a:r>
            <a:r>
              <a:rPr lang="en-US" altLang="zh-TW" dirty="0" smtClean="0"/>
              <a:t>109</a:t>
            </a:r>
            <a:r>
              <a:rPr lang="zh-TW" altLang="en-US" dirty="0" smtClean="0"/>
              <a:t>種，每種有</a:t>
            </a:r>
            <a:r>
              <a:rPr lang="en-US" altLang="zh-TW" dirty="0" smtClean="0"/>
              <a:t>5</a:t>
            </a:r>
            <a:r>
              <a:rPr lang="zh-TW" altLang="en-US" dirty="0" smtClean="0"/>
              <a:t>複本可借閱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有注音，可自動朗讀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附導讀重點，可協助帶領討論</a:t>
            </a:r>
            <a:endParaRPr lang="en-US" altLang="zh-TW" dirty="0"/>
          </a:p>
          <a:p>
            <a:r>
              <a:rPr lang="zh-TW" altLang="en-US" dirty="0" smtClean="0"/>
              <a:t>學科</a:t>
            </a:r>
            <a:endParaRPr lang="en-US" altLang="zh-TW" dirty="0"/>
          </a:p>
          <a:p>
            <a:r>
              <a:rPr lang="zh-TW" altLang="en-US" dirty="0" smtClean="0"/>
              <a:t>年齡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707904" y="3435846"/>
            <a:ext cx="1656184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師生共讀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707904" y="4083918"/>
            <a:ext cx="1800200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國小低年級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580112" y="4083918"/>
            <a:ext cx="1800200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國小中年級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436096" y="3435846"/>
            <a:ext cx="1851191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國語文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4794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Funpark</a:t>
            </a:r>
            <a:r>
              <a:rPr lang="zh-TW" altLang="en-US" dirty="0" smtClean="0"/>
              <a:t>電子書使用方式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/>
              <a:t>①登入</a:t>
            </a:r>
            <a:r>
              <a:rPr lang="zh-TW" altLang="en-US" dirty="0" smtClean="0"/>
              <a:t>平台</a:t>
            </a:r>
            <a:r>
              <a:rPr lang="en-US" altLang="zh-TW" dirty="0" smtClean="0"/>
              <a:t>(</a:t>
            </a:r>
            <a:r>
              <a:rPr lang="zh-TW" altLang="en-US" dirty="0" smtClean="0"/>
              <a:t>選擇北市圖</a:t>
            </a:r>
            <a:r>
              <a:rPr lang="en-US" altLang="zh-TW" dirty="0" smtClean="0"/>
              <a:t>)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94" t="9345" r="4014" b="10169"/>
          <a:stretch/>
        </p:blipFill>
        <p:spPr bwMode="auto">
          <a:xfrm>
            <a:off x="2627784" y="1707654"/>
            <a:ext cx="5544616" cy="3101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4458764" y="3147814"/>
            <a:ext cx="2016224" cy="504056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608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Funpark</a:t>
            </a:r>
            <a:r>
              <a:rPr lang="zh-TW" altLang="en-US" dirty="0"/>
              <a:t>電子書</a:t>
            </a:r>
            <a:r>
              <a:rPr lang="zh-TW" altLang="en-US" dirty="0" smtClean="0"/>
              <a:t>使用</a:t>
            </a:r>
            <a:r>
              <a:rPr lang="zh-TW" altLang="en-US" dirty="0"/>
              <a:t>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②點選「放大鏡」，開始閱讀</a:t>
            </a:r>
            <a:endParaRPr lang="zh-TW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65" t="10243" r="12823" b="9714"/>
          <a:stretch/>
        </p:blipFill>
        <p:spPr bwMode="auto">
          <a:xfrm>
            <a:off x="2749789" y="1622850"/>
            <a:ext cx="5072041" cy="3409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 7"/>
          <p:cNvSpPr/>
          <p:nvPr/>
        </p:nvSpPr>
        <p:spPr>
          <a:xfrm>
            <a:off x="4139952" y="3293766"/>
            <a:ext cx="504056" cy="502120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9121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Funpark</a:t>
            </a:r>
            <a:r>
              <a:rPr lang="zh-TW" altLang="en-US" dirty="0"/>
              <a:t>電子書</a:t>
            </a:r>
            <a:r>
              <a:rPr lang="zh-TW" altLang="en-US" dirty="0" smtClean="0"/>
              <a:t>使用</a:t>
            </a:r>
            <a:r>
              <a:rPr lang="zh-TW" altLang="en-US" dirty="0"/>
              <a:t>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③</a:t>
            </a:r>
            <a:r>
              <a:rPr lang="zh-TW" altLang="en-US" sz="2800" dirty="0" smtClean="0"/>
              <a:t>閱畢可立即還書，繼續借閱其他繪本</a:t>
            </a:r>
            <a:endParaRPr lang="zh-TW" altLang="en-US" sz="2800" dirty="0"/>
          </a:p>
          <a:p>
            <a:endParaRPr lang="zh-TW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75" t="10029" r="12909" b="13245"/>
          <a:stretch/>
        </p:blipFill>
        <p:spPr bwMode="auto">
          <a:xfrm>
            <a:off x="2843808" y="1635646"/>
            <a:ext cx="5334055" cy="3351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5940152" y="2499742"/>
            <a:ext cx="648072" cy="720080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7241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Funpark</a:t>
            </a:r>
            <a:r>
              <a:rPr lang="zh-TW" altLang="en-US" dirty="0"/>
              <a:t>電子</a:t>
            </a:r>
            <a:r>
              <a:rPr lang="zh-TW" altLang="en-US" dirty="0" smtClean="0"/>
              <a:t>書 推薦好書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/>
              <a:t>布萊梅</a:t>
            </a:r>
            <a:r>
              <a:rPr lang="zh-TW" altLang="en-US" b="1" dirty="0" smtClean="0"/>
              <a:t>樂隊</a:t>
            </a:r>
            <a:endParaRPr lang="en-US" altLang="zh-TW" b="1" dirty="0" smtClean="0"/>
          </a:p>
          <a:p>
            <a:pPr lvl="1"/>
            <a:r>
              <a:rPr lang="zh-TW" altLang="en-US" dirty="0"/>
              <a:t>上了年紀的驢子，得知自己就要被主人賣給屠夫，於是決定逃進森林裡。他認識了其他與他相同遭遇的夥伴，並一起結伴前進，展開一場奇妙的</a:t>
            </a:r>
            <a:r>
              <a:rPr lang="zh-TW" altLang="en-US" dirty="0" smtClean="0"/>
              <a:t>旅程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pic>
        <p:nvPicPr>
          <p:cNvPr id="10242" name="Picture 2" descr="閱讀吧！給孩子的電子書_布萊梅樂隊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2953" b="2858"/>
          <a:stretch/>
        </p:blipFill>
        <p:spPr bwMode="auto">
          <a:xfrm>
            <a:off x="323528" y="1779662"/>
            <a:ext cx="2126057" cy="2054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9099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Funpark</a:t>
            </a:r>
            <a:r>
              <a:rPr lang="zh-TW" altLang="en-US" dirty="0"/>
              <a:t>電子書 推薦好書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b="1" dirty="0" smtClean="0"/>
              <a:t>野天鵝</a:t>
            </a:r>
            <a:endParaRPr lang="en-US" altLang="zh-TW" b="1" dirty="0" smtClean="0"/>
          </a:p>
          <a:p>
            <a:pPr lvl="1"/>
            <a:r>
              <a:rPr lang="zh-TW" altLang="en-US" dirty="0"/>
              <a:t>新來的皇后像啞巴一樣，每天只顧著編織蕁麻衣，甚至在半夜偷偷跑到墳場去採蕁麻。當人民把她當成巫婆，押往刑場的路上，她還是一直在織蕁麻衣，一句辯解也不說。眼看著刑場就在眼前了，皇后究竟為什麼不說話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11266" name="Picture 2" descr="閱讀吧！給孩子的電子書_野天鵝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266"/>
          <a:stretch/>
        </p:blipFill>
        <p:spPr bwMode="auto">
          <a:xfrm>
            <a:off x="354309" y="1779661"/>
            <a:ext cx="2129459" cy="1961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9489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布克聽聽兒童數位閱讀網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88" t="11967" r="3993" b="12559"/>
          <a:stretch/>
        </p:blipFill>
        <p:spPr bwMode="auto">
          <a:xfrm>
            <a:off x="1187624" y="1376165"/>
            <a:ext cx="7043390" cy="3571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1066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布克聽聽兒童數位閱讀</a:t>
            </a:r>
            <a:r>
              <a:rPr lang="zh-TW" altLang="en-US" dirty="0" smtClean="0"/>
              <a:t>網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/>
              <a:t>特色</a:t>
            </a:r>
            <a:endParaRPr lang="en-US" altLang="zh-TW" dirty="0"/>
          </a:p>
          <a:p>
            <a:pPr lvl="1"/>
            <a:r>
              <a:rPr lang="zh-TW" altLang="en-US" dirty="0" smtClean="0"/>
              <a:t>電子繪本</a:t>
            </a:r>
            <a:r>
              <a:rPr lang="en-US" altLang="zh-TW" dirty="0" smtClean="0"/>
              <a:t>326</a:t>
            </a:r>
            <a:r>
              <a:rPr lang="zh-TW" altLang="en-US" dirty="0" smtClean="0"/>
              <a:t>種，不限人數使用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可</a:t>
            </a:r>
            <a:r>
              <a:rPr lang="zh-TW" altLang="en-US" dirty="0"/>
              <a:t>自動</a:t>
            </a:r>
            <a:r>
              <a:rPr lang="zh-TW" altLang="en-US" dirty="0" smtClean="0"/>
              <a:t>朗讀或動畫播放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可依年齡層、主題篩選適合繪本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最完整的導讀引導</a:t>
            </a:r>
            <a:endParaRPr lang="en-US" altLang="zh-TW" dirty="0"/>
          </a:p>
          <a:p>
            <a:r>
              <a:rPr lang="zh-TW" altLang="en-US" dirty="0"/>
              <a:t>學科</a:t>
            </a:r>
            <a:endParaRPr lang="en-US" altLang="zh-TW" dirty="0"/>
          </a:p>
          <a:p>
            <a:r>
              <a:rPr lang="zh-TW" altLang="en-US" dirty="0"/>
              <a:t>年齡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707904" y="4126309"/>
            <a:ext cx="1872208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國小中年級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707904" y="3512790"/>
            <a:ext cx="1512168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師生共讀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292080" y="3517538"/>
            <a:ext cx="1512168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國語文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6876256" y="3517538"/>
            <a:ext cx="1512168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自然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475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布克聽</a:t>
            </a:r>
            <a:r>
              <a:rPr lang="zh-TW" altLang="en-US" dirty="0" smtClean="0"/>
              <a:t>聽操作方式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①選擇瀏覽中文或英文繪本</a:t>
            </a:r>
            <a:endParaRPr lang="zh-TW" altLang="en-US" dirty="0"/>
          </a:p>
        </p:txBody>
      </p:sp>
      <p:pic>
        <p:nvPicPr>
          <p:cNvPr id="13316" name="Picture 4" descr="閱讀吧！給孩子的電子書_布克聽聽兒童數位閱讀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35646"/>
            <a:ext cx="4727082" cy="3276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橢圓 5"/>
          <p:cNvSpPr/>
          <p:nvPr/>
        </p:nvSpPr>
        <p:spPr>
          <a:xfrm>
            <a:off x="2843808" y="2283718"/>
            <a:ext cx="936104" cy="1017733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710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布克聽聽操作方式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②</a:t>
            </a:r>
            <a:r>
              <a:rPr lang="zh-TW" altLang="en-US" sz="2600" dirty="0"/>
              <a:t>直接</a:t>
            </a:r>
            <a:r>
              <a:rPr lang="zh-TW" altLang="en-US" sz="2600" dirty="0" smtClean="0"/>
              <a:t>點選電子書，或依主題等分類瀏覽</a:t>
            </a:r>
            <a:endParaRPr lang="zh-TW" altLang="en-US" sz="2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645" r="3868" b="11541"/>
          <a:stretch/>
        </p:blipFill>
        <p:spPr bwMode="auto">
          <a:xfrm>
            <a:off x="2267744" y="1707654"/>
            <a:ext cx="6323737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3275856" y="2139702"/>
            <a:ext cx="2585804" cy="1017733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4404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E77AB7-0136-43BA-BF52-F9D93702E509}" type="slidenum">
              <a:rPr lang="en-US" altLang="zh-TW" smtClean="0"/>
              <a:pPr>
                <a:defRPr/>
              </a:pPr>
              <a:t>3</a:t>
            </a:fld>
            <a:endParaRPr lang="en-US" altLang="zh-TW" dirty="0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683568" y="411510"/>
            <a:ext cx="7391400" cy="422672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3400" dirty="0" smtClean="0">
                <a:latin typeface="微軟正黑體" pitchFamily="34" charset="-120"/>
                <a:ea typeface="微軟正黑體" pitchFamily="34" charset="-120"/>
              </a:rPr>
              <a:t>電子書的類型</a:t>
            </a:r>
            <a:endParaRPr lang="zh-TW" altLang="en-US" sz="3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0928" y="1113588"/>
            <a:ext cx="3988136" cy="2463951"/>
          </a:xfrm>
          <a:prstGeom prst="rect">
            <a:avLst/>
          </a:prstGeom>
          <a:noFill/>
        </p:spPr>
        <p:txBody>
          <a:bodyPr wrap="square" lIns="77921" tIns="38961" rIns="77921" bIns="38961">
            <a:spAutoFit/>
          </a:bodyPr>
          <a:lstStyle/>
          <a:p>
            <a:r>
              <a:rPr lang="zh-TW" altLang="en-US" sz="3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依載體不同分：</a:t>
            </a:r>
            <a:endParaRPr lang="en-US" altLang="zh-TW" sz="31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zh-TW" altLang="en-US" sz="31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光碟型電子書</a:t>
            </a:r>
            <a:endParaRPr lang="en-US" altLang="zh-TW" sz="31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zh-TW" altLang="en-US" sz="31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掌上型電子書</a:t>
            </a:r>
            <a:endParaRPr lang="en-US" altLang="zh-TW" sz="31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zh-TW" altLang="en-US" sz="31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電腦系統型電子書</a:t>
            </a:r>
            <a:endParaRPr lang="en-US" altLang="zh-TW" sz="31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zh-TW" altLang="en-US" sz="31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線上</a:t>
            </a:r>
            <a:r>
              <a:rPr lang="en-US" altLang="zh-TW" sz="31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zh-TW" altLang="en-US" sz="31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網路</a:t>
            </a:r>
            <a:r>
              <a:rPr lang="en-US" altLang="zh-TW" sz="31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  <a:r>
              <a:rPr lang="zh-TW" altLang="en-US" sz="31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型電子書</a:t>
            </a:r>
            <a:endParaRPr lang="en-US" altLang="zh-TW" sz="31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04939" y="2085696"/>
            <a:ext cx="4054604" cy="2941005"/>
          </a:xfrm>
          <a:prstGeom prst="rect">
            <a:avLst/>
          </a:prstGeom>
          <a:noFill/>
        </p:spPr>
        <p:txBody>
          <a:bodyPr wrap="square" lIns="77921" tIns="38961" rIns="77921" bIns="38961">
            <a:spAutoFit/>
          </a:bodyPr>
          <a:lstStyle/>
          <a:p>
            <a:r>
              <a:rPr lang="zh-TW" altLang="en-US" sz="3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依資訊類別不同分：</a:t>
            </a:r>
            <a:endParaRPr lang="en-US" altLang="zh-TW" sz="31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zh-TW" altLang="en-US" sz="31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文字型電子書</a:t>
            </a:r>
            <a:endParaRPr lang="en-US" altLang="zh-TW" sz="31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zh-TW" altLang="en-US" sz="31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靜畫型電子書</a:t>
            </a:r>
            <a:endParaRPr lang="en-US" altLang="zh-TW" sz="31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zh-TW" altLang="en-US" sz="31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動畫型電子書</a:t>
            </a:r>
            <a:endParaRPr lang="en-US" altLang="zh-TW" sz="31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zh-TW" altLang="en-US" sz="31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有聲電子書</a:t>
            </a:r>
            <a:endParaRPr lang="en-US" altLang="zh-TW" sz="31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zh-TW" altLang="en-US" sz="31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多媒體型電子書</a:t>
            </a:r>
            <a:endParaRPr lang="en-US" altLang="zh-TW" sz="31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布克聽聽操作方式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③選擇閱讀方式，便可開始閱讀</a:t>
            </a:r>
            <a:endParaRPr lang="zh-TW" altLang="en-US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0" t="9876" r="5786" b="9385"/>
          <a:stretch/>
        </p:blipFill>
        <p:spPr bwMode="auto">
          <a:xfrm>
            <a:off x="2267744" y="1635646"/>
            <a:ext cx="5819831" cy="3267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圖說文字 4"/>
          <p:cNvSpPr/>
          <p:nvPr/>
        </p:nvSpPr>
        <p:spPr>
          <a:xfrm>
            <a:off x="6516216" y="3651870"/>
            <a:ext cx="2551863" cy="1408700"/>
          </a:xfrm>
          <a:prstGeom prst="wedgeRectCallout">
            <a:avLst>
              <a:gd name="adj1" fmla="val -99573"/>
              <a:gd name="adj2" fmla="val -515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691817" y="3702716"/>
            <a:ext cx="2376263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002060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一定要試試！</a:t>
            </a:r>
            <a:endParaRPr lang="en-US" altLang="zh-TW" b="1" dirty="0" smtClean="0">
              <a:solidFill>
                <a:srgbClr val="002060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  <a:p>
            <a:r>
              <a:rPr lang="zh-TW" altLang="en-US" dirty="0">
                <a:latin typeface="文鼎細圓" panose="020F0309000000000000" pitchFamily="49" charset="-120"/>
                <a:ea typeface="文鼎細圓" panose="020F0309000000000000" pitchFamily="49" charset="-120"/>
              </a:rPr>
              <a:t>「挑戰自己</a:t>
            </a:r>
            <a:r>
              <a:rPr lang="zh-TW" altLang="en-US" dirty="0" smtClean="0">
                <a:latin typeface="文鼎細圓" panose="020F0309000000000000" pitchFamily="49" charset="-120"/>
                <a:ea typeface="文鼎細圓" panose="020F0309000000000000" pitchFamily="49" charset="-120"/>
              </a:rPr>
              <a:t>」</a:t>
            </a:r>
            <a:r>
              <a:rPr lang="en-US" altLang="zh-TW" dirty="0" smtClean="0">
                <a:latin typeface="文鼎細圓" panose="020F0309000000000000" pitchFamily="49" charset="-120"/>
                <a:ea typeface="文鼎細圓" panose="020F0309000000000000" pitchFamily="49" charset="-120"/>
              </a:rPr>
              <a:t>&amp;</a:t>
            </a:r>
            <a:r>
              <a:rPr lang="zh-TW" altLang="en-US" dirty="0" smtClean="0">
                <a:latin typeface="文鼎細圓" panose="020F0309000000000000" pitchFamily="49" charset="-120"/>
                <a:ea typeface="文鼎細圓" panose="020F0309000000000000" pitchFamily="49" charset="-120"/>
              </a:rPr>
              <a:t>「延伸學習」，能提供老師導讀、延伸活動參考</a:t>
            </a:r>
            <a:endParaRPr lang="en-US" altLang="zh-TW" dirty="0" smtClean="0"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7190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布克聽</a:t>
            </a:r>
            <a:r>
              <a:rPr lang="zh-TW" altLang="en-US" dirty="0" smtClean="0"/>
              <a:t>聽 </a:t>
            </a:r>
            <a:r>
              <a:rPr lang="zh-TW" altLang="en-US" dirty="0"/>
              <a:t>好書推薦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dirty="0" smtClean="0"/>
              <a:t>神奇的麻雀</a:t>
            </a:r>
            <a:endParaRPr lang="en-US" altLang="zh-TW" dirty="0" smtClean="0"/>
          </a:p>
          <a:p>
            <a:pPr lvl="1"/>
            <a:r>
              <a:rPr lang="zh-TW" altLang="en-US" dirty="0"/>
              <a:t>一隻巨大的</a:t>
            </a:r>
            <a:r>
              <a:rPr lang="zh-TW" altLang="en-US" dirty="0" smtClean="0"/>
              <a:t>麻雀飛</a:t>
            </a:r>
            <a:r>
              <a:rPr lang="zh-TW" altLang="en-US" dirty="0"/>
              <a:t>到年輕農夫的田裡，請求給牠一點稻穀吃。農夫好心的給麻雀幾粒米，麻雀彷彿要帶路般，開始引著他往前</a:t>
            </a:r>
            <a:r>
              <a:rPr lang="zh-TW" altLang="en-US" dirty="0" smtClean="0"/>
              <a:t>走</a:t>
            </a:r>
            <a:r>
              <a:rPr lang="en-US" altLang="zh-TW" dirty="0" smtClean="0"/>
              <a:t>…</a:t>
            </a:r>
          </a:p>
          <a:p>
            <a:pPr lvl="1"/>
            <a:r>
              <a:rPr lang="zh-TW" altLang="en-US" dirty="0" smtClean="0"/>
              <a:t>本</a:t>
            </a:r>
            <a:r>
              <a:rPr lang="zh-TW" altLang="en-US" dirty="0"/>
              <a:t>書</a:t>
            </a:r>
            <a:r>
              <a:rPr lang="zh-TW" altLang="en-US" dirty="0" smtClean="0"/>
              <a:t>獲聯合</a:t>
            </a:r>
            <a:r>
              <a:rPr lang="zh-TW" altLang="en-US" dirty="0"/>
              <a:t>國教科文組織亞太文化中心野間插圖獎</a:t>
            </a:r>
            <a:r>
              <a:rPr lang="zh-TW" altLang="en-US" dirty="0" smtClean="0"/>
              <a:t>，</a:t>
            </a:r>
            <a:r>
              <a:rPr lang="zh-TW" altLang="en-US" dirty="0"/>
              <a:t>版畫</a:t>
            </a:r>
            <a:r>
              <a:rPr lang="zh-TW" altLang="en-US" dirty="0" smtClean="0"/>
              <a:t>畫</a:t>
            </a:r>
            <a:r>
              <a:rPr lang="zh-TW" altLang="en-US" dirty="0"/>
              <a:t>風獨特</a:t>
            </a:r>
            <a:r>
              <a:rPr lang="zh-TW" altLang="en-US" dirty="0" smtClean="0"/>
              <a:t>，有</a:t>
            </a:r>
            <a:r>
              <a:rPr lang="zh-TW" altLang="en-US" dirty="0"/>
              <a:t>許多原住民圖騰服飾，值得與孩子一起細細品味。</a:t>
            </a:r>
          </a:p>
        </p:txBody>
      </p:sp>
      <p:pic>
        <p:nvPicPr>
          <p:cNvPr id="16386" name="Picture 2" descr="閱讀吧！給孩子的電子書_神奇的麻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57660"/>
            <a:ext cx="2184177" cy="2945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960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布克聽聽 好書推薦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穿掩護裝的動物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隱藏</a:t>
            </a:r>
            <a:r>
              <a:rPr lang="zh-TW" altLang="en-US" dirty="0"/>
              <a:t>在</a:t>
            </a:r>
            <a:r>
              <a:rPr lang="zh-TW" altLang="en-US" dirty="0" smtClean="0"/>
              <a:t>冰雪中的動物，偽裝成其他動物的動物</a:t>
            </a:r>
            <a:r>
              <a:rPr lang="en-US" altLang="zh-TW" dirty="0" smtClean="0"/>
              <a:t>…</a:t>
            </a:r>
            <a:r>
              <a:rPr lang="zh-TW" altLang="en-US" dirty="0" smtClean="0"/>
              <a:t>，</a:t>
            </a:r>
            <a:r>
              <a:rPr lang="en-US" altLang="zh-TW" dirty="0" smtClean="0"/>
              <a:t>7</a:t>
            </a:r>
            <a:r>
              <a:rPr lang="zh-TW" altLang="en-US" dirty="0" smtClean="0"/>
              <a:t>種穿上偽裝的動物，在書中揭開牠們的秘密。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可讓</a:t>
            </a:r>
            <a:r>
              <a:rPr lang="zh-TW" altLang="en-US" dirty="0"/>
              <a:t>孩子</a:t>
            </a:r>
            <a:r>
              <a:rPr lang="zh-TW" altLang="en-US" dirty="0" smtClean="0"/>
              <a:t>從圖中試著找出隱身的動物，並讓孩子了解偽裝的目的，鍛鍊眼力同時體會有趣的大自然。</a:t>
            </a:r>
            <a:endParaRPr lang="zh-TW" alt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319" t="18463" r="51644" b="27077"/>
          <a:stretch/>
        </p:blipFill>
        <p:spPr bwMode="auto">
          <a:xfrm>
            <a:off x="163155" y="1851670"/>
            <a:ext cx="2347722" cy="2347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155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格林咕嚕熊親子共讀網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59" t="6683" r="32017" b="14467"/>
          <a:stretch/>
        </p:blipFill>
        <p:spPr bwMode="auto">
          <a:xfrm>
            <a:off x="2051720" y="1419622"/>
            <a:ext cx="4932427" cy="3654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9459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格林咕嚕熊親子共讀網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dirty="0"/>
              <a:t>特色</a:t>
            </a:r>
            <a:endParaRPr lang="en-US" altLang="zh-TW" dirty="0"/>
          </a:p>
          <a:p>
            <a:pPr lvl="1"/>
            <a:r>
              <a:rPr lang="zh-TW" altLang="en-US" dirty="0" smtClean="0"/>
              <a:t>電子繪本</a:t>
            </a:r>
            <a:r>
              <a:rPr lang="en-US" altLang="zh-TW" dirty="0" smtClean="0"/>
              <a:t>134</a:t>
            </a:r>
            <a:r>
              <a:rPr lang="zh-TW" altLang="en-US" dirty="0" smtClean="0"/>
              <a:t>種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可同時</a:t>
            </a:r>
            <a:r>
              <a:rPr lang="zh-TW" altLang="en-US" dirty="0"/>
              <a:t>上線</a:t>
            </a:r>
            <a:r>
              <a:rPr lang="en-US" altLang="zh-TW" dirty="0" smtClean="0"/>
              <a:t>20</a:t>
            </a:r>
            <a:r>
              <a:rPr lang="zh-TW" altLang="en-US" dirty="0" smtClean="0"/>
              <a:t>人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分為手翻書與動畫繪本</a:t>
            </a:r>
            <a:r>
              <a:rPr lang="en-US" altLang="zh-TW" dirty="0" smtClean="0"/>
              <a:t>2</a:t>
            </a:r>
            <a:r>
              <a:rPr lang="zh-TW" altLang="en-US" dirty="0" smtClean="0"/>
              <a:t>類</a:t>
            </a:r>
            <a:endParaRPr lang="en-US" altLang="zh-TW" dirty="0"/>
          </a:p>
          <a:p>
            <a:pPr lvl="1"/>
            <a:r>
              <a:rPr lang="zh-TW" altLang="en-US" dirty="0" smtClean="0"/>
              <a:t>操作方式簡單直覺</a:t>
            </a:r>
            <a:endParaRPr lang="en-US" altLang="zh-TW" dirty="0" smtClean="0"/>
          </a:p>
          <a:p>
            <a:pPr lvl="1"/>
            <a:endParaRPr lang="en-US" altLang="zh-TW" dirty="0"/>
          </a:p>
          <a:p>
            <a:r>
              <a:rPr lang="zh-TW" altLang="en-US" dirty="0" smtClean="0"/>
              <a:t>學科</a:t>
            </a:r>
            <a:endParaRPr lang="en-US" altLang="zh-TW" dirty="0"/>
          </a:p>
          <a:p>
            <a:r>
              <a:rPr lang="zh-TW" altLang="en-US" dirty="0"/>
              <a:t>年齡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691813" y="3478237"/>
            <a:ext cx="1512168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師生共讀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275989" y="3482985"/>
            <a:ext cx="1512168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國語文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3691813" y="4054301"/>
            <a:ext cx="1872208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國小中年級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716421" y="4054300"/>
            <a:ext cx="1872208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國小高年級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6996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格林咕嚕熊親子共讀</a:t>
            </a:r>
            <a:r>
              <a:rPr lang="zh-TW" altLang="en-US" dirty="0" smtClean="0"/>
              <a:t>網操作方式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/>
              <a:t>①</a:t>
            </a:r>
            <a:r>
              <a:rPr lang="zh-TW" altLang="en-US" sz="2800" dirty="0" smtClean="0"/>
              <a:t>可依「動</a:t>
            </a:r>
            <a:r>
              <a:rPr lang="zh-TW" altLang="en-US" sz="2800" dirty="0"/>
              <a:t>感繪</a:t>
            </a:r>
            <a:r>
              <a:rPr lang="zh-TW" altLang="en-US" sz="2800" dirty="0" smtClean="0"/>
              <a:t>本」或「翻</a:t>
            </a:r>
            <a:r>
              <a:rPr lang="zh-TW" altLang="en-US" sz="2800" dirty="0"/>
              <a:t>頁</a:t>
            </a:r>
            <a:r>
              <a:rPr lang="zh-TW" altLang="en-US" sz="2800" dirty="0" smtClean="0"/>
              <a:t>書」瀏覽</a:t>
            </a:r>
            <a:endParaRPr lang="zh-TW" alt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154" t="10381" r="18428" b="10336"/>
          <a:stretch/>
        </p:blipFill>
        <p:spPr bwMode="auto">
          <a:xfrm>
            <a:off x="2929071" y="1656184"/>
            <a:ext cx="4315844" cy="3219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2771800" y="2081488"/>
            <a:ext cx="1512168" cy="1017733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1345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格林咕嚕熊親子共讀網操作方式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②點選「我要看」</a:t>
            </a:r>
            <a:endParaRPr lang="zh-TW" altLang="en-US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29" t="10511" r="16491" b="29514"/>
          <a:stretch/>
        </p:blipFill>
        <p:spPr bwMode="auto">
          <a:xfrm>
            <a:off x="2411760" y="1729053"/>
            <a:ext cx="5559087" cy="312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2771800" y="4011910"/>
            <a:ext cx="1368152" cy="743495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6660232" y="2836367"/>
            <a:ext cx="1368152" cy="743495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8132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格林咕嚕熊親子共讀網操作方式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③輕鬆享受閱讀</a:t>
            </a:r>
            <a:endParaRPr lang="zh-TW" alt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533" t="18882" r="33267" b="29391"/>
          <a:stretch/>
        </p:blipFill>
        <p:spPr bwMode="auto">
          <a:xfrm>
            <a:off x="1526796" y="1707654"/>
            <a:ext cx="3498131" cy="2960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59" t="6683" r="32017" b="14467"/>
          <a:stretch/>
        </p:blipFill>
        <p:spPr bwMode="auto">
          <a:xfrm>
            <a:off x="4951603" y="1707654"/>
            <a:ext cx="3996323" cy="2960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746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格林咕嚕熊親子共讀</a:t>
            </a:r>
            <a:r>
              <a:rPr lang="zh-TW" altLang="en-US" dirty="0" smtClean="0"/>
              <a:t>網 好書推薦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zh-TW" altLang="en-US" dirty="0" smtClean="0"/>
              <a:t>爸爸</a:t>
            </a:r>
            <a:endParaRPr lang="en-US" altLang="zh-TW" dirty="0" smtClean="0"/>
          </a:p>
          <a:p>
            <a:pPr lvl="1"/>
            <a:r>
              <a:rPr lang="zh-TW" altLang="en-US" dirty="0"/>
              <a:t>爸爸生病了，西西洛趕到醫院</a:t>
            </a:r>
            <a:r>
              <a:rPr lang="zh-TW" altLang="en-US" dirty="0" smtClean="0"/>
              <a:t>，發現</a:t>
            </a:r>
            <a:r>
              <a:rPr lang="zh-TW" altLang="en-US" dirty="0"/>
              <a:t>爸爸病得很嚴重，連他都認不出爸爸的臉。於是西西洛留在醫院裡照顧，然而幾天後，他卻在醫院走廊看見真正的爸爸，才發現自己認錯人了</a:t>
            </a:r>
            <a:r>
              <a:rPr lang="en-US" altLang="zh-TW" dirty="0"/>
              <a:t>…</a:t>
            </a:r>
          </a:p>
          <a:p>
            <a:pPr lvl="1"/>
            <a:r>
              <a:rPr lang="zh-TW" altLang="en-US" dirty="0"/>
              <a:t>這個故事是義大利兒童文學</a:t>
            </a:r>
            <a:r>
              <a:rPr lang="en-US" altLang="zh-TW" dirty="0"/>
              <a:t>《</a:t>
            </a:r>
            <a:r>
              <a:rPr lang="zh-TW" altLang="en-US" dirty="0"/>
              <a:t>愛的教育</a:t>
            </a:r>
            <a:r>
              <a:rPr lang="en-US" altLang="zh-TW" dirty="0"/>
              <a:t>》</a:t>
            </a:r>
            <a:r>
              <a:rPr lang="zh-TW" altLang="en-US" dirty="0"/>
              <a:t>中一個篇章，少年對「</a:t>
            </a:r>
            <a:r>
              <a:rPr lang="zh-TW" altLang="en-US" dirty="0" smtClean="0"/>
              <a:t>假父親</a:t>
            </a:r>
            <a:r>
              <a:rPr lang="zh-TW" altLang="en-US" dirty="0"/>
              <a:t>」</a:t>
            </a:r>
            <a:r>
              <a:rPr lang="zh-TW" altLang="en-US" dirty="0" smtClean="0"/>
              <a:t>的</a:t>
            </a:r>
            <a:r>
              <a:rPr lang="zh-TW" altLang="en-US" dirty="0"/>
              <a:t>孝順及最後的決定，都非常感人。</a:t>
            </a:r>
          </a:p>
        </p:txBody>
      </p:sp>
      <p:pic>
        <p:nvPicPr>
          <p:cNvPr id="1026" name="Picture 2" descr="閱讀吧！給孩子的電子書_爸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7654"/>
            <a:ext cx="2000250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581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格林咕嚕熊親子共讀網 好書推薦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TW" altLang="en-US" dirty="0"/>
              <a:t>農夫發現自己的秧苗長得比鄰居矮，於是趁著夜裡偷偷把每株秧苗都往上拔高一點點。沒有想到隔天，秧苗全部都因連根拔起而死了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出自</a:t>
            </a:r>
            <a:r>
              <a:rPr lang="en-US" altLang="zh-TW" dirty="0"/>
              <a:t>《</a:t>
            </a:r>
            <a:r>
              <a:rPr lang="zh-TW" altLang="en-US" dirty="0"/>
              <a:t>孟子</a:t>
            </a:r>
            <a:r>
              <a:rPr lang="en-US" altLang="zh-TW" dirty="0"/>
              <a:t>》</a:t>
            </a:r>
            <a:r>
              <a:rPr lang="zh-TW" altLang="en-US" dirty="0"/>
              <a:t>的經典成語故事「揠苗助長」，告訴孩子欲速則不達，唯有腳踏實地慢慢成長，才能茁壯。</a:t>
            </a:r>
          </a:p>
        </p:txBody>
      </p:sp>
      <p:pic>
        <p:nvPicPr>
          <p:cNvPr id="2050" name="Picture 2" descr="閱讀吧！給孩子的電子書_拔秧苗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51670"/>
            <a:ext cx="2000250" cy="199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390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E77AB7-0136-43BA-BF52-F9D93702E509}" type="slidenum">
              <a:rPr lang="en-US" altLang="zh-TW" smtClean="0"/>
              <a:pPr>
                <a:defRPr/>
              </a:pPr>
              <a:t>4</a:t>
            </a:fld>
            <a:endParaRPr lang="en-US" altLang="zh-TW" dirty="0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718214" y="403826"/>
            <a:ext cx="7391400" cy="422672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3400" dirty="0" smtClean="0">
                <a:latin typeface="微軟正黑體" pitchFamily="34" charset="-120"/>
                <a:ea typeface="微軟正黑體" pitchFamily="34" charset="-120"/>
              </a:rPr>
              <a:t>網路電子書平臺的類型</a:t>
            </a:r>
            <a:endParaRPr lang="zh-TW" altLang="en-US" sz="3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60004" y="1113517"/>
            <a:ext cx="6181609" cy="3525780"/>
          </a:xfrm>
          <a:prstGeom prst="rect">
            <a:avLst/>
          </a:prstGeom>
          <a:noFill/>
        </p:spPr>
        <p:txBody>
          <a:bodyPr wrap="square" lIns="77921" tIns="38961" rIns="77921" bIns="38961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TW" altLang="en-US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免費網路電子書平臺</a:t>
            </a:r>
            <a:endParaRPr lang="en-US" altLang="zh-TW" sz="32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zh-TW" altLang="en-US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電子書閱讀器平臺</a:t>
            </a:r>
            <a:endParaRPr lang="en-US" altLang="zh-TW" sz="32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zh-TW" altLang="en-US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紙本圖書電子版平臺</a:t>
            </a:r>
            <a:endParaRPr lang="en-US" altLang="zh-TW" sz="32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zh-TW" altLang="en-US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電子商務平臺電子書</a:t>
            </a:r>
            <a:endParaRPr lang="en-US" altLang="zh-TW" sz="32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zh-TW" altLang="en-US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出版商電子書平臺</a:t>
            </a:r>
            <a:endParaRPr lang="en-US" altLang="zh-TW" sz="32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zh-TW" altLang="en-US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行動網路電子書平臺</a:t>
            </a:r>
            <a:endParaRPr lang="en-US" altLang="zh-TW" sz="32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zh-TW" altLang="en-US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圖書館電子書平臺</a:t>
            </a:r>
            <a:endParaRPr lang="en-US" altLang="zh-TW" sz="32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Tumble</a:t>
            </a:r>
            <a:r>
              <a:rPr lang="zh-TW" altLang="en-US" dirty="0" smtClean="0"/>
              <a:t>兒童</a:t>
            </a:r>
            <a:r>
              <a:rPr lang="zh-TW" altLang="en-US" dirty="0"/>
              <a:t>電子書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061" b="10268"/>
          <a:stretch/>
        </p:blipFill>
        <p:spPr bwMode="auto">
          <a:xfrm>
            <a:off x="1259632" y="1515513"/>
            <a:ext cx="6688019" cy="3288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3694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Tumble</a:t>
            </a:r>
            <a:r>
              <a:rPr lang="zh-TW" altLang="en-US" dirty="0" smtClean="0"/>
              <a:t>兒童</a:t>
            </a:r>
            <a:r>
              <a:rPr lang="zh-TW" altLang="en-US" dirty="0"/>
              <a:t>電子書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特色</a:t>
            </a:r>
            <a:endParaRPr lang="en-US" altLang="zh-TW" dirty="0"/>
          </a:p>
          <a:p>
            <a:pPr lvl="1"/>
            <a:r>
              <a:rPr lang="zh-TW" altLang="en-US" dirty="0" smtClean="0"/>
              <a:t>電子繪本</a:t>
            </a:r>
            <a:r>
              <a:rPr lang="en-US" altLang="zh-TW" dirty="0" smtClean="0"/>
              <a:t>948</a:t>
            </a:r>
            <a:r>
              <a:rPr lang="zh-TW" altLang="en-US" dirty="0" smtClean="0"/>
              <a:t>種，不限人數使用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全英語電子書，可</a:t>
            </a:r>
            <a:r>
              <a:rPr lang="zh-TW" altLang="en-US" dirty="0"/>
              <a:t>自動朗讀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附適讀年級建議</a:t>
            </a:r>
            <a:endParaRPr lang="en-US" altLang="zh-TW" dirty="0"/>
          </a:p>
          <a:p>
            <a:r>
              <a:rPr lang="zh-TW" altLang="en-US" dirty="0" smtClean="0"/>
              <a:t>學科</a:t>
            </a:r>
            <a:endParaRPr lang="en-US" altLang="zh-TW" dirty="0"/>
          </a:p>
          <a:p>
            <a:r>
              <a:rPr lang="zh-TW" altLang="en-US" dirty="0"/>
              <a:t>年齡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691813" y="3282751"/>
            <a:ext cx="1512168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師生共讀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275989" y="3287499"/>
            <a:ext cx="1512168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英文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652120" y="3858815"/>
            <a:ext cx="1872208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國小中年級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671602" y="4397441"/>
            <a:ext cx="1872208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國小高年級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691813" y="3858815"/>
            <a:ext cx="1872208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國小低年級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0014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Tumble</a:t>
            </a:r>
            <a:r>
              <a:rPr lang="zh-TW" altLang="en-US" dirty="0"/>
              <a:t>兒童電子</a:t>
            </a:r>
            <a:r>
              <a:rPr lang="zh-TW" altLang="en-US" dirty="0" smtClean="0"/>
              <a:t>書操作方式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①初次使用建議</a:t>
            </a:r>
            <a:r>
              <a:rPr lang="zh-TW" altLang="en-US" dirty="0"/>
              <a:t>選</a:t>
            </a:r>
            <a:r>
              <a:rPr lang="zh-TW" altLang="en-US" dirty="0" smtClean="0"/>
              <a:t>「</a:t>
            </a:r>
            <a:r>
              <a:rPr lang="en-US" altLang="zh-TW" dirty="0" smtClean="0"/>
              <a:t>story books</a:t>
            </a:r>
            <a:r>
              <a:rPr lang="zh-TW" altLang="en-US" dirty="0" smtClean="0"/>
              <a:t>」</a:t>
            </a:r>
            <a:endParaRPr lang="zh-TW" altLang="en-US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3074" name="Picture 2" descr="閱讀吧！給孩子的電子書_Tumble兒童電子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9662"/>
            <a:ext cx="5734894" cy="3013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3203848" y="2715766"/>
            <a:ext cx="1368152" cy="743495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1907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Tumble</a:t>
            </a:r>
            <a:r>
              <a:rPr lang="zh-TW" altLang="en-US" dirty="0"/>
              <a:t>兒童電子書操作方式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②可分類瀏覽，找到想看的繪本</a:t>
            </a:r>
            <a:endParaRPr lang="zh-TW" alt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08" t="14689" r="2006" b="9126"/>
          <a:stretch/>
        </p:blipFill>
        <p:spPr bwMode="auto">
          <a:xfrm>
            <a:off x="2483768" y="1635646"/>
            <a:ext cx="5834611" cy="3080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橢圓 5"/>
          <p:cNvSpPr/>
          <p:nvPr/>
        </p:nvSpPr>
        <p:spPr>
          <a:xfrm>
            <a:off x="2843808" y="2067694"/>
            <a:ext cx="1368152" cy="743495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2049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Tumble</a:t>
            </a:r>
            <a:r>
              <a:rPr lang="zh-TW" altLang="en-US" dirty="0"/>
              <a:t>兒童電子書操作方式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③點「</a:t>
            </a:r>
            <a:r>
              <a:rPr lang="en-US" altLang="zh-TW" dirty="0" smtClean="0"/>
              <a:t>read online</a:t>
            </a:r>
            <a:r>
              <a:rPr lang="zh-TW" altLang="en-US" dirty="0" smtClean="0"/>
              <a:t>」，開始閱讀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44" t="15004" r="3700" b="19865"/>
          <a:stretch/>
        </p:blipFill>
        <p:spPr bwMode="auto">
          <a:xfrm>
            <a:off x="2090799" y="1635646"/>
            <a:ext cx="6892696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2043540" y="2511825"/>
            <a:ext cx="1368152" cy="743495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355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Tumble</a:t>
            </a:r>
            <a:r>
              <a:rPr lang="zh-TW" altLang="en-US" dirty="0"/>
              <a:t>兒童電子</a:t>
            </a:r>
            <a:r>
              <a:rPr lang="zh-TW" altLang="en-US" dirty="0" smtClean="0"/>
              <a:t>書 好書推薦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/>
              <a:t>Boy </a:t>
            </a:r>
            <a:r>
              <a:rPr lang="en-US" altLang="zh-TW" dirty="0" smtClean="0"/>
              <a:t>Soup</a:t>
            </a:r>
          </a:p>
          <a:p>
            <a:pPr lvl="1"/>
            <a:r>
              <a:rPr lang="zh-TW" altLang="en-US" dirty="0"/>
              <a:t>巨人一覺醒來，發現自己生病了，而為了治癒，他必須喝一碗「男孩湯」。於是巨人抓來一群小男孩跟</a:t>
            </a:r>
            <a:r>
              <a:rPr lang="en-US" altLang="zh-TW" dirty="0"/>
              <a:t>1</a:t>
            </a:r>
            <a:r>
              <a:rPr lang="zh-TW" altLang="en-US" dirty="0"/>
              <a:t>個小女孩，準備來煮湯，沒想到孩子們弄壞他的食譜並大聲宣告，「男孩湯的意思是，由小男孩來煮的湯！」，究竟孩子們會幫巨人做出什麼樣的湯呢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6146" name="Picture 2" descr="閱讀吧！給孩子的電子書_Boy So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707654"/>
            <a:ext cx="1992221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5750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Tumble</a:t>
            </a:r>
            <a:r>
              <a:rPr lang="zh-TW" altLang="en-US" dirty="0"/>
              <a:t>兒童電子書 好書推薦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/>
              <a:t>Big or Little</a:t>
            </a:r>
            <a:r>
              <a:rPr lang="en-US" altLang="zh-TW" dirty="0" smtClean="0"/>
              <a:t>?</a:t>
            </a:r>
          </a:p>
          <a:p>
            <a:pPr lvl="1"/>
            <a:r>
              <a:rPr lang="zh-TW" altLang="en-US" dirty="0" smtClean="0"/>
              <a:t>孩子有時候</a:t>
            </a:r>
            <a:r>
              <a:rPr lang="zh-TW" altLang="en-US" dirty="0"/>
              <a:t>會認為自己「大</a:t>
            </a:r>
            <a:r>
              <a:rPr lang="zh-TW" altLang="en-US" dirty="0" smtClean="0"/>
              <a:t>」了，有時候</a:t>
            </a:r>
            <a:r>
              <a:rPr lang="zh-TW" altLang="en-US" dirty="0"/>
              <a:t>會認為</a:t>
            </a:r>
            <a:r>
              <a:rPr lang="zh-TW" altLang="en-US" dirty="0" smtClean="0"/>
              <a:t>自己還「</a:t>
            </a:r>
            <a:r>
              <a:rPr lang="zh-TW" altLang="en-US" dirty="0"/>
              <a:t>小</a:t>
            </a:r>
            <a:r>
              <a:rPr lang="zh-TW" altLang="en-US" dirty="0" smtClean="0"/>
              <a:t>」。本</a:t>
            </a:r>
            <a:r>
              <a:rPr lang="zh-TW" altLang="en-US" dirty="0"/>
              <a:t>書主角馬修說，照顧小妹妹時覺得長大了，但是當找不到襪子被媽媽念時，又覺得自己還很小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父母可以</a:t>
            </a:r>
            <a:r>
              <a:rPr lang="zh-TW" altLang="en-US" dirty="0"/>
              <a:t>挑選這本書</a:t>
            </a:r>
            <a:r>
              <a:rPr lang="zh-TW" altLang="en-US" dirty="0" smtClean="0"/>
              <a:t>，一起</a:t>
            </a:r>
            <a:r>
              <a:rPr lang="zh-TW" altLang="en-US" dirty="0"/>
              <a:t>閱讀後問問孩子</a:t>
            </a:r>
            <a:r>
              <a:rPr lang="zh-TW" altLang="en-US" dirty="0" smtClean="0"/>
              <a:t>，</a:t>
            </a:r>
            <a:r>
              <a:rPr lang="zh-TW" altLang="en-US" dirty="0"/>
              <a:t>他</a:t>
            </a:r>
            <a:r>
              <a:rPr lang="zh-TW" altLang="en-US" dirty="0" smtClean="0"/>
              <a:t>心目</a:t>
            </a:r>
            <a:r>
              <a:rPr lang="zh-TW" altLang="en-US" dirty="0"/>
              <a:t>中的大跟小，又是什麼時候呢？</a:t>
            </a:r>
          </a:p>
        </p:txBody>
      </p:sp>
      <p:pic>
        <p:nvPicPr>
          <p:cNvPr id="8194" name="Picture 2" descr="閱讀吧！給孩子的電子書_Big or Litt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08" y="1779662"/>
            <a:ext cx="1794602" cy="18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2001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Tumble </a:t>
            </a:r>
            <a:r>
              <a:rPr lang="en-US" altLang="zh-TW" dirty="0" err="1" smtClean="0"/>
              <a:t>TalkingBooks</a:t>
            </a:r>
            <a:endParaRPr lang="zh-TW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582" b="5367"/>
          <a:stretch/>
        </p:blipFill>
        <p:spPr bwMode="auto">
          <a:xfrm>
            <a:off x="1452890" y="1491630"/>
            <a:ext cx="6143446" cy="3265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3719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Tumble </a:t>
            </a:r>
            <a:r>
              <a:rPr lang="en-US" altLang="zh-TW" dirty="0" err="1"/>
              <a:t>TalkingBooks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特色</a:t>
            </a:r>
            <a:endParaRPr lang="en-US" altLang="zh-TW" dirty="0"/>
          </a:p>
          <a:p>
            <a:pPr lvl="1"/>
            <a:r>
              <a:rPr lang="zh-TW" altLang="en-US" dirty="0" smtClean="0"/>
              <a:t>有聲書</a:t>
            </a:r>
            <a:r>
              <a:rPr lang="en-US" altLang="zh-TW" dirty="0" smtClean="0"/>
              <a:t>1,397</a:t>
            </a:r>
            <a:r>
              <a:rPr lang="zh-TW" altLang="en-US" dirty="0" smtClean="0"/>
              <a:t>種</a:t>
            </a:r>
            <a:r>
              <a:rPr lang="zh-TW" altLang="en-US" dirty="0"/>
              <a:t>，不限人數</a:t>
            </a:r>
            <a:r>
              <a:rPr lang="zh-TW" altLang="en-US" dirty="0" smtClean="0"/>
              <a:t>使用</a:t>
            </a:r>
            <a:endParaRPr lang="en-US" altLang="zh-TW" dirty="0" smtClean="0"/>
          </a:p>
          <a:p>
            <a:pPr lvl="1"/>
            <a:r>
              <a:rPr lang="zh-TW" altLang="en-US" dirty="0"/>
              <a:t>全英文介面</a:t>
            </a:r>
            <a:endParaRPr lang="en-US" altLang="zh-TW" dirty="0"/>
          </a:p>
          <a:p>
            <a:pPr lvl="1"/>
            <a:r>
              <a:rPr lang="zh-TW" altLang="en-US" dirty="0" smtClean="0"/>
              <a:t>無文字，適合挑戰英文聽力</a:t>
            </a:r>
            <a:endParaRPr lang="en-US" altLang="zh-TW" dirty="0" smtClean="0"/>
          </a:p>
          <a:p>
            <a:r>
              <a:rPr lang="zh-TW" altLang="en-US" dirty="0" smtClean="0"/>
              <a:t>學科</a:t>
            </a:r>
            <a:endParaRPr lang="en-US" altLang="zh-TW" dirty="0"/>
          </a:p>
          <a:p>
            <a:r>
              <a:rPr lang="zh-TW" altLang="en-US" dirty="0"/>
              <a:t>年齡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635896" y="3291830"/>
            <a:ext cx="1512168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師生共讀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220072" y="3296578"/>
            <a:ext cx="1512168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英文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635896" y="3867894"/>
            <a:ext cx="1872208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國小高年級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580112" y="3867893"/>
            <a:ext cx="1872208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國中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827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Tumble </a:t>
            </a:r>
            <a:r>
              <a:rPr lang="en-US" altLang="zh-TW" dirty="0" err="1" smtClean="0"/>
              <a:t>TalkingBooks</a:t>
            </a:r>
            <a:r>
              <a:rPr lang="zh-TW" altLang="en-US" dirty="0" smtClean="0"/>
              <a:t>操作方式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①依分類瀏覽，或搜尋書名</a:t>
            </a: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4" t="9485" r="2186" b="5299"/>
          <a:stretch/>
        </p:blipFill>
        <p:spPr bwMode="auto">
          <a:xfrm>
            <a:off x="2339752" y="1707654"/>
            <a:ext cx="5862415" cy="3283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3758791" y="1995686"/>
            <a:ext cx="3024336" cy="864096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7206792" y="1707654"/>
            <a:ext cx="1109624" cy="800706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7719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E77AB7-0136-43BA-BF52-F9D93702E509}" type="slidenum">
              <a:rPr lang="en-US" altLang="zh-TW" smtClean="0"/>
              <a:pPr>
                <a:defRPr/>
              </a:pPr>
              <a:t>5</a:t>
            </a:fld>
            <a:endParaRPr lang="en-US" altLang="zh-TW" dirty="0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686050" y="387109"/>
            <a:ext cx="7391400" cy="422672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3400" dirty="0" smtClean="0">
                <a:latin typeface="微軟正黑體" pitchFamily="34" charset="-120"/>
                <a:ea typeface="微軟正黑體" pitchFamily="34" charset="-120"/>
              </a:rPr>
              <a:t>電子書的特性與優點</a:t>
            </a:r>
            <a:endParaRPr lang="zh-TW" altLang="en-US" sz="3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Text Box 71"/>
          <p:cNvSpPr txBox="1">
            <a:spLocks noGrp="1" noChangeArrowheads="1"/>
          </p:cNvSpPr>
          <p:nvPr>
            <p:ph idx="1"/>
          </p:nvPr>
        </p:nvSpPr>
        <p:spPr bwMode="auto">
          <a:xfrm>
            <a:off x="810937" y="1055665"/>
            <a:ext cx="3589321" cy="400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zh-TW" alt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ea"/>
              </a:rPr>
              <a:t>環保</a:t>
            </a:r>
            <a:endParaRPr lang="en-US" altLang="zh-TW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ea"/>
            </a:endParaRPr>
          </a:p>
          <a:p>
            <a:pPr algn="l">
              <a:buFont typeface="Wingdings" pitchFamily="2" charset="2"/>
              <a:buChar char="Ø"/>
            </a:pPr>
            <a:r>
              <a:rPr lang="zh-TW" alt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ea"/>
              </a:rPr>
              <a:t> </a:t>
            </a:r>
            <a:r>
              <a:rPr lang="zh-TW" alt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ea"/>
              </a:rPr>
              <a:t>出版與發行容易</a:t>
            </a:r>
            <a:endParaRPr lang="en-US" altLang="zh-TW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ea"/>
            </a:endParaRPr>
          </a:p>
          <a:p>
            <a:pPr algn="l">
              <a:buFont typeface="Wingdings" pitchFamily="2" charset="2"/>
              <a:buChar char="Ø"/>
            </a:pPr>
            <a:r>
              <a:rPr lang="zh-TW" alt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ea"/>
              </a:rPr>
              <a:t> 簡化購書過程</a:t>
            </a:r>
            <a:endParaRPr lang="en-US" altLang="zh-TW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ea"/>
            </a:endParaRPr>
          </a:p>
          <a:p>
            <a:pPr algn="l">
              <a:buFont typeface="Wingdings" pitchFamily="2" charset="2"/>
              <a:buChar char="Ø"/>
            </a:pPr>
            <a:r>
              <a:rPr lang="zh-TW" alt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ea"/>
              </a:rPr>
              <a:t> </a:t>
            </a:r>
            <a:r>
              <a:rPr lang="zh-TW" alt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ea"/>
              </a:rPr>
              <a:t>複製成本低</a:t>
            </a:r>
            <a:endParaRPr lang="en-US" altLang="zh-TW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ea"/>
            </a:endParaRPr>
          </a:p>
          <a:p>
            <a:pPr algn="l">
              <a:buFont typeface="Wingdings" pitchFamily="2" charset="2"/>
              <a:buChar char="Ø"/>
            </a:pPr>
            <a:r>
              <a:rPr lang="zh-TW" alt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ea"/>
              </a:rPr>
              <a:t>零庫存，無退貨問題</a:t>
            </a:r>
            <a:endParaRPr lang="en-US" altLang="zh-TW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ea"/>
            </a:endParaRPr>
          </a:p>
          <a:p>
            <a:pPr algn="l">
              <a:buFont typeface="Wingdings" pitchFamily="2" charset="2"/>
              <a:buChar char="Ø"/>
            </a:pPr>
            <a:r>
              <a:rPr lang="zh-TW" alt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ea"/>
              </a:rPr>
              <a:t>內容易更新</a:t>
            </a:r>
            <a:endParaRPr lang="en-US" altLang="zh-TW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ea"/>
            </a:endParaRPr>
          </a:p>
          <a:p>
            <a:pPr algn="l">
              <a:buFont typeface="Wingdings" pitchFamily="2" charset="2"/>
              <a:buChar char="Ø"/>
            </a:pPr>
            <a:r>
              <a:rPr lang="zh-TW" alt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ea"/>
              </a:rPr>
              <a:t>傳播容易</a:t>
            </a:r>
            <a:endParaRPr lang="en-US" altLang="zh-TW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ea"/>
            </a:endParaRPr>
          </a:p>
          <a:p>
            <a:pPr algn="l">
              <a:buFont typeface="Wingdings" pitchFamily="2" charset="2"/>
              <a:buChar char="Ø"/>
            </a:pPr>
            <a:r>
              <a:rPr lang="zh-TW" alt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ea"/>
              </a:rPr>
              <a:t>儲存容量大</a:t>
            </a:r>
            <a:endParaRPr lang="en-US" altLang="zh-TW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ea"/>
            </a:endParaRPr>
          </a:p>
          <a:p>
            <a:pPr algn="l">
              <a:buFont typeface="Wingdings" pitchFamily="2" charset="2"/>
              <a:buChar char="Ø"/>
            </a:pPr>
            <a:r>
              <a:rPr lang="zh-TW" alt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ea"/>
              </a:rPr>
              <a:t>節省典藏空間</a:t>
            </a:r>
            <a:r>
              <a:rPr lang="zh-TW" alt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ea"/>
              </a:rPr>
              <a:t>              </a:t>
            </a:r>
            <a:r>
              <a:rPr lang="zh-TW" altLang="en-US" sz="2000" b="1" dirty="0" smtClean="0">
                <a:solidFill>
                  <a:schemeClr val="tx2"/>
                </a:solidFill>
                <a:latin typeface="+mn-ea"/>
              </a:rPr>
              <a:t>   </a:t>
            </a:r>
            <a:endParaRPr lang="zh-TW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8" name="Text Box 71"/>
          <p:cNvSpPr txBox="1">
            <a:spLocks noChangeArrowheads="1"/>
          </p:cNvSpPr>
          <p:nvPr/>
        </p:nvSpPr>
        <p:spPr bwMode="auto">
          <a:xfrm>
            <a:off x="4835690" y="1113537"/>
            <a:ext cx="3788728" cy="3550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921" tIns="38961" rIns="77921" bIns="38961" numCol="1" anchor="t" anchorCtr="0" compatLnSpc="1">
            <a:prstTxWarp prst="textNoShape">
              <a:avLst/>
            </a:prstTxWarp>
            <a:spAutoFit/>
          </a:bodyPr>
          <a:lstStyle/>
          <a:p>
            <a:pPr marL="292205" indent="-292205" defTabSz="779214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Ø"/>
              <a:defRPr/>
            </a:pPr>
            <a:r>
              <a:rPr lang="zh-TW" altLang="en-US" sz="2400" kern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ea"/>
              </a:rPr>
              <a:t>可全文檢索快速搜尋</a:t>
            </a:r>
            <a:endParaRPr lang="en-US" altLang="zh-TW" sz="2400" kern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ea"/>
            </a:endParaRPr>
          </a:p>
          <a:p>
            <a:pPr marL="292205" indent="-292205" defTabSz="779214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Ø"/>
              <a:defRPr/>
            </a:pPr>
            <a:r>
              <a:rPr lang="zh-TW" altLang="en-US" sz="2400" kern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ea"/>
              </a:rPr>
              <a:t> </a:t>
            </a:r>
            <a:r>
              <a:rPr lang="zh-TW" altLang="en-US" sz="2400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ea"/>
              </a:rPr>
              <a:t>可多人同時使用</a:t>
            </a:r>
            <a:endParaRPr lang="en-US" altLang="zh-TW" sz="2400" kern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ea"/>
            </a:endParaRPr>
          </a:p>
          <a:p>
            <a:pPr marL="292205" indent="-292205" defTabSz="779214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Ø"/>
              <a:defRPr/>
            </a:pPr>
            <a:r>
              <a:rPr lang="zh-TW" altLang="en-US" sz="2400" kern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ea"/>
              </a:rPr>
              <a:t>無絕版問題</a:t>
            </a:r>
            <a:endParaRPr lang="en-US" altLang="zh-TW" sz="2400" kern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ea"/>
            </a:endParaRPr>
          </a:p>
          <a:p>
            <a:pPr marL="292205" indent="-292205" defTabSz="779214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Ø"/>
              <a:defRPr/>
            </a:pPr>
            <a:r>
              <a:rPr lang="zh-TW" altLang="en-US" sz="2400" kern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ea"/>
              </a:rPr>
              <a:t> </a:t>
            </a:r>
            <a:r>
              <a:rPr lang="zh-TW" altLang="en-US" sz="2400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ea"/>
              </a:rPr>
              <a:t>互動性</a:t>
            </a:r>
            <a:endParaRPr lang="en-US" altLang="zh-TW" sz="2400" kern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ea"/>
            </a:endParaRPr>
          </a:p>
          <a:p>
            <a:pPr marL="292205" indent="-292205" defTabSz="779214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Ø"/>
              <a:defRPr/>
            </a:pPr>
            <a:r>
              <a:rPr lang="zh-TW" altLang="en-US" sz="2400" kern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ea"/>
              </a:rPr>
              <a:t>多媒體呈現</a:t>
            </a:r>
            <a:endParaRPr lang="en-US" altLang="zh-TW" sz="2400" kern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ea"/>
            </a:endParaRPr>
          </a:p>
          <a:p>
            <a:pPr marL="292205" indent="-292205" defTabSz="779214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Ø"/>
              <a:defRPr/>
            </a:pPr>
            <a:r>
              <a:rPr lang="zh-TW" altLang="en-US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ea"/>
              </a:rPr>
              <a:t>可超連結</a:t>
            </a:r>
            <a:endParaRPr lang="en-US" altLang="zh-TW" sz="2400" b="1" kern="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ea"/>
            </a:endParaRPr>
          </a:p>
          <a:p>
            <a:pPr marL="292205" indent="-292205" defTabSz="779214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Ø"/>
              <a:defRPr/>
            </a:pPr>
            <a:r>
              <a:rPr lang="zh-TW" altLang="en-US" sz="2400" b="1" kern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ea"/>
              </a:rPr>
              <a:t>多元閱讀</a:t>
            </a:r>
            <a:endParaRPr lang="en-US" altLang="zh-TW" sz="2400" b="1" kern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ea"/>
            </a:endParaRPr>
          </a:p>
          <a:p>
            <a:pPr marL="292205" indent="-292205" defTabSz="779214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Ø"/>
              <a:defRPr/>
            </a:pPr>
            <a:r>
              <a:rPr lang="zh-TW" altLang="en-US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ea"/>
              </a:rPr>
              <a:t>多人創作                 </a:t>
            </a:r>
            <a:endParaRPr lang="zh-TW" altLang="en-US" sz="2400" b="1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allAtOnce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Tumble </a:t>
            </a:r>
            <a:r>
              <a:rPr lang="en-US" altLang="zh-TW" dirty="0" err="1" smtClean="0"/>
              <a:t>TalkingBooks</a:t>
            </a:r>
            <a:r>
              <a:rPr lang="zh-TW" altLang="en-US" dirty="0"/>
              <a:t>操作方式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/>
              <a:t>②</a:t>
            </a:r>
            <a:r>
              <a:rPr lang="zh-TW" altLang="en-US" dirty="0" smtClean="0"/>
              <a:t>點選書影，即可開始播放有聲書</a:t>
            </a:r>
            <a:endParaRPr lang="zh-TW" altLang="en-US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582" b="5367"/>
          <a:stretch/>
        </p:blipFill>
        <p:spPr bwMode="auto">
          <a:xfrm>
            <a:off x="2411760" y="1635646"/>
            <a:ext cx="6143446" cy="3265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2627784" y="4363332"/>
            <a:ext cx="1109624" cy="728698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5493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Tumble </a:t>
            </a:r>
            <a:r>
              <a:rPr lang="en-US" altLang="zh-TW" dirty="0" err="1" smtClean="0"/>
              <a:t>TalkingBooks</a:t>
            </a:r>
            <a:r>
              <a:rPr lang="zh-TW" altLang="en-US" dirty="0"/>
              <a:t>好書推薦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The adventures of Tom Sawyer</a:t>
            </a:r>
          </a:p>
          <a:p>
            <a:pPr lvl="1"/>
            <a:r>
              <a:rPr lang="zh-TW" altLang="en-US" dirty="0" smtClean="0"/>
              <a:t>中文譯名：湯姆歷險記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著名</a:t>
            </a:r>
            <a:r>
              <a:rPr lang="zh-TW" altLang="en-US" dirty="0"/>
              <a:t>美國</a:t>
            </a:r>
            <a:r>
              <a:rPr lang="zh-TW" altLang="en-US" dirty="0" smtClean="0"/>
              <a:t>兒童文學，也是馬克吐溫最有名的經典作品，描述小男孩湯姆調皮的冒險，充滿童趣</a:t>
            </a:r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701" t="28944" r="63381" b="44204"/>
          <a:stretch/>
        </p:blipFill>
        <p:spPr bwMode="auto">
          <a:xfrm>
            <a:off x="467544" y="1665678"/>
            <a:ext cx="1584176" cy="205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2508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Tumble </a:t>
            </a:r>
            <a:r>
              <a:rPr lang="en-US" altLang="zh-TW" dirty="0" err="1" smtClean="0"/>
              <a:t>TalkingBooks</a:t>
            </a:r>
            <a:r>
              <a:rPr lang="zh-TW" altLang="en-US" dirty="0" smtClean="0"/>
              <a:t>好書推薦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Les </a:t>
            </a:r>
            <a:r>
              <a:rPr lang="en-US" altLang="zh-TW" dirty="0" err="1" smtClean="0"/>
              <a:t>Miserables</a:t>
            </a:r>
            <a:endParaRPr lang="en-US" altLang="zh-TW" dirty="0" smtClean="0"/>
          </a:p>
          <a:p>
            <a:pPr lvl="1"/>
            <a:r>
              <a:rPr lang="zh-TW" altLang="en-US" dirty="0"/>
              <a:t>中文</a:t>
            </a:r>
            <a:r>
              <a:rPr lang="zh-TW" altLang="en-US" dirty="0" smtClean="0"/>
              <a:t>譯名：悲慘世界</a:t>
            </a:r>
            <a:endParaRPr lang="en-US" altLang="zh-TW" dirty="0" smtClean="0"/>
          </a:p>
          <a:p>
            <a:pPr lvl="1"/>
            <a:r>
              <a:rPr lang="zh-TW" altLang="en-US" dirty="0"/>
              <a:t>法國大</a:t>
            </a:r>
            <a:r>
              <a:rPr lang="zh-TW" altLang="en-US" dirty="0" smtClean="0"/>
              <a:t>文豪維克多</a:t>
            </a:r>
            <a:r>
              <a:rPr lang="en-US" altLang="zh-TW" dirty="0" smtClean="0"/>
              <a:t>‧</a:t>
            </a:r>
            <a:r>
              <a:rPr lang="zh-TW" altLang="en-US" dirty="0" smtClean="0"/>
              <a:t>雨果的著名長篇小說，描寫</a:t>
            </a:r>
            <a:r>
              <a:rPr lang="en-US" altLang="zh-TW" dirty="0" smtClean="0"/>
              <a:t>19</a:t>
            </a:r>
            <a:r>
              <a:rPr lang="zh-TW" altLang="en-US" dirty="0" smtClean="0"/>
              <a:t>世紀初的法國社會，後來被改編為舞台劇、電影及音樂劇，成為全世界的經典名作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405" t="28634" r="62766" b="44450"/>
          <a:stretch/>
        </p:blipFill>
        <p:spPr bwMode="auto">
          <a:xfrm>
            <a:off x="467544" y="1851670"/>
            <a:ext cx="1656184" cy="1878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314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節慶大書</a:t>
            </a:r>
            <a:endParaRPr lang="zh-TW" alt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71" t="29887" r="34645" b="16670"/>
          <a:stretch/>
        </p:blipFill>
        <p:spPr bwMode="auto">
          <a:xfrm>
            <a:off x="2195736" y="1419622"/>
            <a:ext cx="4886548" cy="3430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2630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節慶大書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/>
              <a:t>特色</a:t>
            </a:r>
            <a:endParaRPr lang="en-US" altLang="zh-TW" dirty="0"/>
          </a:p>
          <a:p>
            <a:pPr lvl="1"/>
            <a:r>
              <a:rPr lang="zh-TW" altLang="en-US" dirty="0" smtClean="0"/>
              <a:t>節慶繪本</a:t>
            </a:r>
            <a:r>
              <a:rPr lang="en-US" altLang="zh-TW" dirty="0" smtClean="0"/>
              <a:t>13</a:t>
            </a:r>
            <a:r>
              <a:rPr lang="zh-TW" altLang="en-US" dirty="0" smtClean="0"/>
              <a:t>種</a:t>
            </a:r>
            <a:r>
              <a:rPr lang="zh-TW" altLang="en-US" dirty="0"/>
              <a:t>，不限人數使用</a:t>
            </a:r>
            <a:endParaRPr lang="en-US" altLang="zh-TW" dirty="0"/>
          </a:p>
          <a:p>
            <a:pPr lvl="1"/>
            <a:r>
              <a:rPr lang="zh-TW" altLang="en-US" dirty="0" smtClean="0"/>
              <a:t>依節慶分類，自動朗讀播放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附小遊戲、</a:t>
            </a:r>
            <a:r>
              <a:rPr lang="en-US" altLang="zh-TW" dirty="0" smtClean="0"/>
              <a:t>DIY</a:t>
            </a:r>
            <a:r>
              <a:rPr lang="zh-TW" altLang="en-US" dirty="0" smtClean="0"/>
              <a:t>等延伸活動，能支援教學</a:t>
            </a:r>
            <a:endParaRPr lang="en-US" altLang="zh-TW" dirty="0" smtClean="0"/>
          </a:p>
          <a:p>
            <a:r>
              <a:rPr lang="zh-TW" altLang="en-US" dirty="0" smtClean="0"/>
              <a:t>學科</a:t>
            </a:r>
            <a:endParaRPr lang="en-US" altLang="zh-TW" dirty="0"/>
          </a:p>
          <a:p>
            <a:r>
              <a:rPr lang="zh-TW" altLang="en-US" dirty="0"/>
              <a:t>年齡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5292080" y="3435846"/>
            <a:ext cx="1512168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社會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691813" y="3999763"/>
            <a:ext cx="1872208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國小低年級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691813" y="3435847"/>
            <a:ext cx="1512168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師生共讀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2895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節慶大</a:t>
            </a:r>
            <a:r>
              <a:rPr lang="zh-TW" altLang="en-US" dirty="0" smtClean="0"/>
              <a:t>書操作方式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①點選想看的節日</a:t>
            </a:r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757" t="9490" r="15218" b="23765"/>
          <a:stretch/>
        </p:blipFill>
        <p:spPr bwMode="auto">
          <a:xfrm>
            <a:off x="2555776" y="1635646"/>
            <a:ext cx="5451138" cy="324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8844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節慶大書操作方式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/>
              <a:t>②每</a:t>
            </a:r>
            <a:r>
              <a:rPr lang="zh-TW" altLang="en-US" sz="2800" dirty="0" smtClean="0"/>
              <a:t>個節日都有</a:t>
            </a:r>
            <a:r>
              <a:rPr lang="en-US" altLang="zh-TW" sz="2800" dirty="0" smtClean="0"/>
              <a:t>1</a:t>
            </a:r>
            <a:r>
              <a:rPr lang="zh-TW" altLang="en-US" sz="2800" dirty="0" smtClean="0"/>
              <a:t>本有聲書、相關繪本及延伸活動，點選即可閱讀！</a:t>
            </a:r>
            <a:endParaRPr lang="zh-TW" altLang="en-US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29" t="18142" r="31793" b="8177"/>
          <a:stretch/>
        </p:blipFill>
        <p:spPr bwMode="auto">
          <a:xfrm>
            <a:off x="3203848" y="1995686"/>
            <a:ext cx="4236263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2843808" y="2499742"/>
            <a:ext cx="1371974" cy="1872676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3750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Little Kiss</a:t>
            </a:r>
            <a:r>
              <a:rPr lang="zh-TW" altLang="en-US" dirty="0"/>
              <a:t>電子書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271" t="10399" r="23412" b="12431"/>
          <a:stretch/>
        </p:blipFill>
        <p:spPr bwMode="auto">
          <a:xfrm>
            <a:off x="2627784" y="1563638"/>
            <a:ext cx="3744416" cy="3387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7614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Little Kiss</a:t>
            </a:r>
            <a:r>
              <a:rPr lang="zh-TW" altLang="en-US" dirty="0" smtClean="0"/>
              <a:t>電子書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dirty="0"/>
              <a:t>特色</a:t>
            </a:r>
            <a:endParaRPr lang="en-US" altLang="zh-TW" dirty="0"/>
          </a:p>
          <a:p>
            <a:pPr lvl="1"/>
            <a:r>
              <a:rPr lang="zh-TW" altLang="en-US" dirty="0"/>
              <a:t>電子繪</a:t>
            </a:r>
            <a:r>
              <a:rPr lang="zh-TW" altLang="en-US" dirty="0" smtClean="0"/>
              <a:t>本</a:t>
            </a:r>
            <a:r>
              <a:rPr lang="en-US" altLang="zh-TW" dirty="0" smtClean="0"/>
              <a:t>50</a:t>
            </a:r>
            <a:r>
              <a:rPr lang="zh-TW" altLang="en-US" dirty="0" smtClean="0"/>
              <a:t>種</a:t>
            </a:r>
            <a:r>
              <a:rPr lang="zh-TW" altLang="en-US" dirty="0"/>
              <a:t>，不限人數使用</a:t>
            </a:r>
            <a:endParaRPr lang="en-US" altLang="zh-TW" dirty="0"/>
          </a:p>
          <a:p>
            <a:pPr lvl="1"/>
            <a:r>
              <a:rPr lang="zh-TW" altLang="en-US" dirty="0" smtClean="0"/>
              <a:t>英語</a:t>
            </a:r>
            <a:r>
              <a:rPr lang="zh-TW" altLang="en-US" dirty="0"/>
              <a:t>電子</a:t>
            </a:r>
            <a:r>
              <a:rPr lang="zh-TW" altLang="en-US" dirty="0" smtClean="0"/>
              <a:t>書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下載式閱讀</a:t>
            </a:r>
            <a:endParaRPr lang="en-US" altLang="zh-TW" dirty="0" smtClean="0"/>
          </a:p>
          <a:p>
            <a:pPr marL="457200" lvl="1" indent="0">
              <a:buNone/>
            </a:pP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</a:rPr>
              <a:t>※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</a:rPr>
              <a:t>建議使用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</a:rPr>
              <a:t>IE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</a:rPr>
              <a:t>瀏覽器！</a:t>
            </a:r>
            <a:endParaRPr lang="en-US" altLang="zh-TW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zh-TW" altLang="en-US" dirty="0" smtClean="0"/>
              <a:t>學科</a:t>
            </a:r>
            <a:endParaRPr lang="en-US" altLang="zh-TW" dirty="0"/>
          </a:p>
          <a:p>
            <a:r>
              <a:rPr lang="zh-TW" altLang="en-US" dirty="0"/>
              <a:t>年齡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3707904" y="3291830"/>
            <a:ext cx="1512168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英文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652120" y="3858815"/>
            <a:ext cx="1872208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國小中年級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671602" y="4397441"/>
            <a:ext cx="1872208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國小高年級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691813" y="3858815"/>
            <a:ext cx="1872208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國小低年級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292080" y="3287497"/>
            <a:ext cx="1512168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自然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3479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Little Kiss</a:t>
            </a:r>
            <a:r>
              <a:rPr lang="zh-TW" altLang="en-US" dirty="0"/>
              <a:t>電子</a:t>
            </a:r>
            <a:r>
              <a:rPr lang="zh-TW" altLang="en-US" dirty="0" smtClean="0"/>
              <a:t>書</a:t>
            </a:r>
            <a:r>
              <a:rPr lang="zh-TW" altLang="en-US" dirty="0"/>
              <a:t>操作方式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①</a:t>
            </a:r>
            <a:r>
              <a:rPr lang="zh-TW" altLang="en-US" sz="2800" dirty="0" smtClean="0"/>
              <a:t>下載閱讀器：操作說明</a:t>
            </a:r>
            <a:r>
              <a:rPr lang="en-US" altLang="zh-TW" sz="2800" dirty="0" smtClean="0"/>
              <a:t>&gt;</a:t>
            </a:r>
            <a:r>
              <a:rPr lang="zh-TW" altLang="en-US" sz="2800" dirty="0" smtClean="0"/>
              <a:t>軟體下載</a:t>
            </a:r>
            <a:endParaRPr lang="zh-TW" alt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078" t="9921" r="21658" b="11948"/>
          <a:stretch/>
        </p:blipFill>
        <p:spPr bwMode="auto">
          <a:xfrm>
            <a:off x="1311071" y="1682404"/>
            <a:ext cx="3752057" cy="3315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3205997" y="1923678"/>
            <a:ext cx="1011934" cy="743495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256" t="15290" r="25226" b="7023"/>
          <a:stretch/>
        </p:blipFill>
        <p:spPr bwMode="auto">
          <a:xfrm>
            <a:off x="5336995" y="1669115"/>
            <a:ext cx="3555485" cy="3350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 7"/>
          <p:cNvSpPr/>
          <p:nvPr/>
        </p:nvSpPr>
        <p:spPr>
          <a:xfrm>
            <a:off x="6372200" y="1551931"/>
            <a:ext cx="1011934" cy="443756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向右箭號 3"/>
          <p:cNvSpPr/>
          <p:nvPr/>
        </p:nvSpPr>
        <p:spPr>
          <a:xfrm>
            <a:off x="4644008" y="3435846"/>
            <a:ext cx="936104" cy="21602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6708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E77AB7-0136-43BA-BF52-F9D93702E509}" type="slidenum">
              <a:rPr lang="en-US" altLang="zh-TW" smtClean="0"/>
              <a:pPr>
                <a:defRPr/>
              </a:pPr>
              <a:t>6</a:t>
            </a:fld>
            <a:endParaRPr lang="en-US" altLang="zh-TW" dirty="0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522084" y="376844"/>
            <a:ext cx="7391400" cy="422672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3400" dirty="0" smtClean="0">
                <a:latin typeface="微軟正黑體" pitchFamily="34" charset="-120"/>
                <a:ea typeface="微軟正黑體" pitchFamily="34" charset="-120"/>
              </a:rPr>
              <a:t>電子書的缺點</a:t>
            </a:r>
            <a:endParaRPr lang="zh-TW" altLang="en-US" sz="3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Text Box 71"/>
          <p:cNvSpPr txBox="1">
            <a:spLocks noGrp="1" noChangeArrowheads="1"/>
          </p:cNvSpPr>
          <p:nvPr>
            <p:ph idx="1"/>
          </p:nvPr>
        </p:nvSpPr>
        <p:spPr bwMode="auto">
          <a:xfrm>
            <a:off x="205810" y="1004485"/>
            <a:ext cx="4565482" cy="259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zh-TW" alt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ea"/>
              </a:rPr>
              <a:t>民眾不習慣透過螢幕閱讀</a:t>
            </a:r>
            <a:endParaRPr lang="en-US" altLang="zh-TW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ea"/>
            </a:endParaRPr>
          </a:p>
          <a:p>
            <a:pPr algn="l">
              <a:buFont typeface="Wingdings" pitchFamily="2" charset="2"/>
              <a:buChar char="Ø"/>
            </a:pPr>
            <a:r>
              <a:rPr lang="zh-TW" alt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ea"/>
              </a:rPr>
              <a:t> </a:t>
            </a:r>
            <a:r>
              <a:rPr lang="zh-TW" alt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ea"/>
              </a:rPr>
              <a:t>看久眼睛易疲勞</a:t>
            </a:r>
            <a:endParaRPr lang="en-US" altLang="zh-TW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ea"/>
            </a:endParaRPr>
          </a:p>
          <a:p>
            <a:pPr algn="l">
              <a:buFont typeface="Wingdings" pitchFamily="2" charset="2"/>
              <a:buChar char="Ø"/>
            </a:pPr>
            <a:r>
              <a:rPr lang="zh-TW" alt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ea"/>
              </a:rPr>
              <a:t> 無法享受翻書樂趣</a:t>
            </a:r>
            <a:endParaRPr lang="en-US" altLang="zh-TW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ea"/>
            </a:endParaRPr>
          </a:p>
          <a:p>
            <a:pPr algn="l">
              <a:buFont typeface="Wingdings" pitchFamily="2" charset="2"/>
              <a:buChar char="Ø"/>
            </a:pPr>
            <a:r>
              <a:rPr lang="zh-TW" alt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ea"/>
              </a:rPr>
              <a:t> </a:t>
            </a:r>
            <a:r>
              <a:rPr lang="zh-TW" alt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ea"/>
              </a:rPr>
              <a:t>閱讀器價格高</a:t>
            </a:r>
            <a:endParaRPr lang="en-US" altLang="zh-TW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ea"/>
            </a:endParaRPr>
          </a:p>
          <a:p>
            <a:pPr algn="l">
              <a:buFont typeface="Wingdings" pitchFamily="2" charset="2"/>
              <a:buChar char="Ø"/>
            </a:pPr>
            <a:r>
              <a:rPr lang="zh-TW" alt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ea"/>
              </a:rPr>
              <a:t>電力問題</a:t>
            </a:r>
            <a:endParaRPr lang="en-US" altLang="zh-TW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ea"/>
            </a:endParaRPr>
          </a:p>
        </p:txBody>
      </p:sp>
      <p:sp>
        <p:nvSpPr>
          <p:cNvPr id="7" name="Text Box 71"/>
          <p:cNvSpPr txBox="1">
            <a:spLocks noChangeArrowheads="1"/>
          </p:cNvSpPr>
          <p:nvPr/>
        </p:nvSpPr>
        <p:spPr bwMode="auto">
          <a:xfrm>
            <a:off x="4101107" y="2473514"/>
            <a:ext cx="4793443" cy="2488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921" tIns="38961" rIns="77921" bIns="38961" numCol="1" anchor="t" anchorCtr="0" compatLnSpc="1">
            <a:prstTxWarp prst="textNoShape">
              <a:avLst/>
            </a:prstTxWarp>
            <a:spAutoFit/>
          </a:bodyPr>
          <a:lstStyle/>
          <a:p>
            <a:pPr marL="292205" indent="-292205" defTabSz="779214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Ø"/>
              <a:defRPr/>
            </a:pPr>
            <a:r>
              <a:rPr lang="zh-TW" altLang="en-US" sz="2700" kern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ea"/>
              </a:rPr>
              <a:t>無法當禮物贈送</a:t>
            </a:r>
            <a:endParaRPr lang="en-US" altLang="zh-TW" sz="2700" kern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ea"/>
            </a:endParaRPr>
          </a:p>
          <a:p>
            <a:pPr marL="292205" indent="-292205" defTabSz="779214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Ø"/>
              <a:defRPr/>
            </a:pPr>
            <a:r>
              <a:rPr lang="zh-TW" altLang="en-US" sz="2700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ea"/>
              </a:rPr>
              <a:t>要靠機器才能閱讀</a:t>
            </a:r>
            <a:endParaRPr lang="en-US" altLang="zh-TW" sz="2700" kern="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ea"/>
            </a:endParaRPr>
          </a:p>
          <a:p>
            <a:pPr marL="292205" indent="-292205" defTabSz="779214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Ø"/>
              <a:defRPr/>
            </a:pPr>
            <a:r>
              <a:rPr lang="zh-TW" altLang="en-US" sz="2700" kern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ea"/>
              </a:rPr>
              <a:t>格式未標準化，有相容問題</a:t>
            </a:r>
            <a:endParaRPr lang="en-US" altLang="zh-TW" sz="2700" kern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ea"/>
            </a:endParaRPr>
          </a:p>
          <a:p>
            <a:pPr marL="292205" indent="-292205" defTabSz="779214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Ø"/>
              <a:defRPr/>
            </a:pPr>
            <a:r>
              <a:rPr lang="zh-TW" altLang="en-US" sz="2700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ea"/>
              </a:rPr>
              <a:t>電子書版權問題較複雜</a:t>
            </a:r>
            <a:endParaRPr lang="en-US" altLang="zh-TW" sz="2700" kern="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ea"/>
            </a:endParaRPr>
          </a:p>
          <a:p>
            <a:pPr marL="292205" indent="-292205" defTabSz="779214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Ø"/>
              <a:defRPr/>
            </a:pPr>
            <a:r>
              <a:rPr lang="zh-TW" altLang="en-US" sz="2700" kern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ea"/>
              </a:rPr>
              <a:t>中文電子書仍少</a:t>
            </a:r>
            <a:endParaRPr lang="zh-TW" altLang="en-US" sz="2700" kern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build="allAtOnce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Little Kiss</a:t>
            </a:r>
            <a:r>
              <a:rPr lang="zh-TW" altLang="en-US" dirty="0"/>
              <a:t>電子書操作方式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/>
              <a:t>②</a:t>
            </a:r>
            <a:r>
              <a:rPr lang="zh-TW" altLang="en-US" dirty="0" smtClean="0"/>
              <a:t>挑選</a:t>
            </a:r>
            <a:r>
              <a:rPr lang="zh-TW" altLang="en-US" dirty="0"/>
              <a:t>任一數字單元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078" t="9921" r="21658" b="11948"/>
          <a:stretch/>
        </p:blipFill>
        <p:spPr bwMode="auto">
          <a:xfrm>
            <a:off x="3196206" y="1635646"/>
            <a:ext cx="3752057" cy="3315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4496170" y="2978768"/>
            <a:ext cx="576064" cy="574597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4044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Little Kiss</a:t>
            </a:r>
            <a:r>
              <a:rPr lang="zh-TW" altLang="en-US" dirty="0"/>
              <a:t>電子書操作方式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/>
              <a:t>③</a:t>
            </a:r>
            <a:r>
              <a:rPr lang="zh-TW" altLang="en-US" sz="2600" dirty="0"/>
              <a:t>每朵雲就是</a:t>
            </a:r>
            <a:r>
              <a:rPr lang="en-US" altLang="zh-TW" sz="2600" dirty="0"/>
              <a:t>1</a:t>
            </a:r>
            <a:r>
              <a:rPr lang="zh-TW" altLang="en-US" sz="2600" dirty="0"/>
              <a:t>本繪本，</a:t>
            </a:r>
            <a:r>
              <a:rPr lang="zh-TW" altLang="en-US" sz="2600" dirty="0" smtClean="0"/>
              <a:t>點選後開始閱讀！</a:t>
            </a:r>
            <a:endParaRPr lang="zh-TW" altLang="en-US" sz="2600" dirty="0"/>
          </a:p>
          <a:p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883" t="15975" r="23766" b="7040"/>
          <a:stretch/>
        </p:blipFill>
        <p:spPr bwMode="auto">
          <a:xfrm>
            <a:off x="3275856" y="1635646"/>
            <a:ext cx="3600400" cy="3247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3419872" y="2715298"/>
            <a:ext cx="795910" cy="693583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2136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 smtClean="0">
                <a:latin typeface="文鼎細圓" panose="020F0309000000000000" pitchFamily="49" charset="-120"/>
                <a:ea typeface="文鼎細圓" panose="020F0309000000000000" pitchFamily="49" charset="-120"/>
              </a:rPr>
              <a:t>104</a:t>
            </a:r>
            <a:r>
              <a:rPr lang="zh-TW" altLang="en-US" b="1" dirty="0" smtClean="0">
                <a:latin typeface="文鼎細圓" panose="020F0309000000000000" pitchFamily="49" charset="-120"/>
                <a:ea typeface="文鼎細圓" panose="020F0309000000000000" pitchFamily="49" charset="-120"/>
              </a:rPr>
              <a:t>年國中小師生電子資源推薦</a:t>
            </a:r>
            <a:endParaRPr lang="en-US" b="1" dirty="0"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1520" y="350785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3600" b="1" dirty="0" smtClean="0">
                <a:solidFill>
                  <a:schemeClr val="tx1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資料庫篇</a:t>
            </a:r>
            <a:endParaRPr lang="en-US" sz="3600" b="1" dirty="0">
              <a:solidFill>
                <a:schemeClr val="tx1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8420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771550"/>
            <a:ext cx="8229600" cy="857250"/>
          </a:xfrm>
        </p:spPr>
        <p:txBody>
          <a:bodyPr/>
          <a:lstStyle/>
          <a:p>
            <a:r>
              <a:rPr lang="zh-TW" altLang="en-US" b="1" dirty="0" smtClean="0"/>
              <a:t>資料庫篇</a:t>
            </a:r>
            <a:endParaRPr lang="en-US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79712" y="1858516"/>
            <a:ext cx="5112568" cy="2801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200" b="1" kern="1200" dirty="0">
                <a:solidFill>
                  <a:schemeClr val="tx1"/>
                </a:solidFill>
                <a:latin typeface="文鼎細圓" panose="020F0309000000000000" pitchFamily="49" charset="-120"/>
                <a:ea typeface="文鼎細圓" panose="020F0309000000000000" pitchFamily="49" charset="-120"/>
                <a:cs typeface="+mn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zh-TW" altLang="en-US" dirty="0">
              <a:solidFill>
                <a:srgbClr val="0070C0"/>
              </a:solidFill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="" xmlns:p14="http://schemas.microsoft.com/office/powerpoint/2010/main" val="3378677377"/>
              </p:ext>
            </p:extLst>
          </p:nvPr>
        </p:nvGraphicFramePr>
        <p:xfrm>
          <a:off x="0" y="1079500"/>
          <a:ext cx="9144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9918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科學人雜誌中英對照知識庫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24" t="12024" r="21706" b="35768"/>
          <a:stretch/>
        </p:blipFill>
        <p:spPr bwMode="auto">
          <a:xfrm>
            <a:off x="1680876" y="1707654"/>
            <a:ext cx="5614884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6829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科學人雜誌中英對照知識庫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39752" y="1137806"/>
            <a:ext cx="6347048" cy="3394472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特色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2002~</a:t>
            </a:r>
            <a:r>
              <a:rPr lang="zh-TW" altLang="en-US" dirty="0" smtClean="0"/>
              <a:t>每期內容</a:t>
            </a:r>
            <a:r>
              <a:rPr lang="en-US" altLang="zh-TW" dirty="0" smtClean="0"/>
              <a:t>(</a:t>
            </a:r>
            <a:r>
              <a:rPr lang="zh-TW" altLang="en-US" dirty="0" smtClean="0"/>
              <a:t>中英對照</a:t>
            </a:r>
            <a:r>
              <a:rPr lang="en-US" altLang="zh-TW" dirty="0" smtClean="0"/>
              <a:t>)</a:t>
            </a:r>
          </a:p>
          <a:p>
            <a:pPr lvl="1"/>
            <a:r>
              <a:rPr lang="zh-TW" altLang="en-US" dirty="0" smtClean="0"/>
              <a:t>每月更新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內建「科學小字典」</a:t>
            </a:r>
            <a:endParaRPr lang="en-US" altLang="zh-TW" dirty="0" smtClean="0"/>
          </a:p>
          <a:p>
            <a:r>
              <a:rPr lang="zh-TW" altLang="en-US" dirty="0"/>
              <a:t>學科</a:t>
            </a:r>
            <a:endParaRPr lang="en-US" altLang="zh-TW" dirty="0"/>
          </a:p>
          <a:p>
            <a:r>
              <a:rPr lang="zh-TW" altLang="en-US" dirty="0"/>
              <a:t>年齡</a:t>
            </a:r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707904" y="3349029"/>
            <a:ext cx="1596730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科普教學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434812" y="3349029"/>
            <a:ext cx="1607910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英語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707904" y="4011910"/>
            <a:ext cx="1596730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國中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5085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科學人操作步驟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①點選「開始檢索」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7744" y="1686948"/>
            <a:ext cx="6062907" cy="2901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377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科學人操作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②</a:t>
            </a:r>
            <a:r>
              <a:rPr lang="zh-TW" altLang="en-US" dirty="0" smtClean="0">
                <a:latin typeface="文鼎細圓" panose="020F0309000000000000" pitchFamily="49" charset="-120"/>
                <a:ea typeface="文鼎細圓" panose="020F0309000000000000" pitchFamily="49" charset="-120"/>
              </a:rPr>
              <a:t>直接瀏覽</a:t>
            </a:r>
            <a:r>
              <a:rPr lang="zh-TW" altLang="en-US" dirty="0" smtClean="0"/>
              <a:t>，或輸入檢索詞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9832" y="1635646"/>
            <a:ext cx="4344532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8093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科學人操作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③輕鬆閱讀，並可切換中英文</a:t>
            </a: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8073" y="1842477"/>
            <a:ext cx="5723100" cy="2889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9846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043" y="786997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dirty="0"/>
              <a:t>天下雜誌群</a:t>
            </a:r>
            <a:r>
              <a:rPr lang="zh-TW" altLang="en-US" dirty="0" smtClean="0"/>
              <a:t>知識庫</a:t>
            </a:r>
            <a:endParaRPr 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2123728" y="1635646"/>
            <a:ext cx="5005395" cy="3322853"/>
            <a:chOff x="2518933" y="1535168"/>
            <a:chExt cx="5005395" cy="332285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163" t="11149" r="32266" b="10611"/>
            <a:stretch/>
          </p:blipFill>
          <p:spPr bwMode="auto">
            <a:xfrm>
              <a:off x="2518933" y="1535168"/>
              <a:ext cx="2485115" cy="33228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116" t="10080" r="32346" b="11964"/>
            <a:stretch/>
          </p:blipFill>
          <p:spPr bwMode="auto">
            <a:xfrm>
              <a:off x="5004048" y="1538837"/>
              <a:ext cx="2520280" cy="33191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7842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 smtClean="0">
                <a:latin typeface="文鼎細圓" panose="020F0309000000000000" pitchFamily="49" charset="-120"/>
                <a:ea typeface="文鼎細圓" panose="020F0309000000000000" pitchFamily="49" charset="-120"/>
              </a:rPr>
              <a:t>104</a:t>
            </a:r>
            <a:r>
              <a:rPr lang="zh-TW" altLang="en-US" b="1" dirty="0" smtClean="0">
                <a:latin typeface="文鼎細圓" panose="020F0309000000000000" pitchFamily="49" charset="-120"/>
                <a:ea typeface="文鼎細圓" panose="020F0309000000000000" pitchFamily="49" charset="-120"/>
              </a:rPr>
              <a:t>年國中小師生電子</a:t>
            </a:r>
            <a:r>
              <a:rPr lang="zh-TW" altLang="en-US" b="1" dirty="0">
                <a:latin typeface="文鼎細圓" panose="020F0309000000000000" pitchFamily="49" charset="-120"/>
                <a:ea typeface="文鼎細圓" panose="020F0309000000000000" pitchFamily="49" charset="-120"/>
              </a:rPr>
              <a:t>資源推薦</a:t>
            </a:r>
            <a:endParaRPr lang="en-US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4882" y="329183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3600" b="1" dirty="0" smtClean="0">
                <a:solidFill>
                  <a:schemeClr val="tx1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電子雜誌 </a:t>
            </a:r>
            <a:r>
              <a:rPr lang="en-US" altLang="zh-TW" sz="3600" b="1" dirty="0" smtClean="0">
                <a:solidFill>
                  <a:schemeClr val="tx1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&amp;</a:t>
            </a:r>
            <a:r>
              <a:rPr lang="zh-TW" altLang="en-US" sz="3600" b="1" dirty="0" smtClean="0">
                <a:solidFill>
                  <a:schemeClr val="tx1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 電子書</a:t>
            </a:r>
            <a:endParaRPr lang="en-US" sz="3600" b="1" dirty="0">
              <a:solidFill>
                <a:schemeClr val="tx1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8420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天下雜誌群知識庫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39752" y="1137806"/>
            <a:ext cx="6347048" cy="3394472"/>
          </a:xfrm>
        </p:spPr>
        <p:txBody>
          <a:bodyPr>
            <a:normAutofit fontScale="85000" lnSpcReduction="10000"/>
          </a:bodyPr>
          <a:lstStyle/>
          <a:p>
            <a:r>
              <a:rPr lang="zh-TW" altLang="en-US" dirty="0" smtClean="0"/>
              <a:t>特色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收錄</a:t>
            </a:r>
            <a:r>
              <a:rPr lang="en-US" altLang="zh-TW" dirty="0"/>
              <a:t>《</a:t>
            </a:r>
            <a:r>
              <a:rPr lang="zh-TW" altLang="en-US" dirty="0"/>
              <a:t>天下雜誌</a:t>
            </a:r>
            <a:r>
              <a:rPr lang="en-US" altLang="zh-TW" dirty="0"/>
              <a:t>》</a:t>
            </a:r>
            <a:r>
              <a:rPr lang="zh-TW" altLang="en-US" dirty="0"/>
              <a:t>、</a:t>
            </a:r>
            <a:r>
              <a:rPr lang="en-US" altLang="zh-TW" dirty="0"/>
              <a:t>《</a:t>
            </a:r>
            <a:r>
              <a:rPr lang="zh-TW" altLang="en-US" dirty="0"/>
              <a:t>康健雜誌</a:t>
            </a:r>
            <a:r>
              <a:rPr lang="en-US" altLang="zh-TW" dirty="0"/>
              <a:t>》</a:t>
            </a:r>
            <a:r>
              <a:rPr lang="zh-TW" altLang="en-US" dirty="0"/>
              <a:t>、</a:t>
            </a:r>
            <a:r>
              <a:rPr lang="en-US" altLang="zh-TW" dirty="0"/>
              <a:t>《Cheers</a:t>
            </a:r>
            <a:r>
              <a:rPr lang="zh-TW" altLang="en-US" dirty="0"/>
              <a:t>雜誌</a:t>
            </a:r>
            <a:r>
              <a:rPr lang="en-US" altLang="zh-TW" dirty="0" smtClean="0"/>
              <a:t>》</a:t>
            </a:r>
            <a:r>
              <a:rPr lang="zh-TW" altLang="en-US" dirty="0"/>
              <a:t>、</a:t>
            </a:r>
            <a:r>
              <a:rPr lang="en-US" altLang="zh-TW" dirty="0" smtClean="0"/>
              <a:t>《</a:t>
            </a:r>
            <a:r>
              <a:rPr lang="zh-TW" altLang="en-US" dirty="0" smtClean="0"/>
              <a:t>親子天下</a:t>
            </a:r>
            <a:r>
              <a:rPr lang="zh-TW" altLang="en-US" dirty="0"/>
              <a:t>雜誌</a:t>
            </a:r>
            <a:r>
              <a:rPr lang="en-US" altLang="zh-TW" dirty="0" smtClean="0"/>
              <a:t>》</a:t>
            </a:r>
            <a:r>
              <a:rPr lang="zh-TW" altLang="en-US" dirty="0" smtClean="0"/>
              <a:t>；另包含「精采專特刊」</a:t>
            </a:r>
            <a:r>
              <a:rPr lang="zh-TW" altLang="en-US" dirty="0"/>
              <a:t>、「天下</a:t>
            </a:r>
            <a:r>
              <a:rPr lang="zh-TW" altLang="en-US" dirty="0" smtClean="0"/>
              <a:t>英文選粹」</a:t>
            </a:r>
            <a:r>
              <a:rPr lang="zh-TW" altLang="en-US" dirty="0"/>
              <a:t>、「天下調查</a:t>
            </a:r>
            <a:r>
              <a:rPr lang="zh-TW" altLang="en-US" dirty="0" smtClean="0"/>
              <a:t>中心」知識庫。</a:t>
            </a:r>
            <a:endParaRPr lang="en-US" altLang="zh-TW" dirty="0"/>
          </a:p>
          <a:p>
            <a:pPr lvl="1"/>
            <a:r>
              <a:rPr lang="zh-TW" altLang="en-US" dirty="0" smtClean="0"/>
              <a:t>各</a:t>
            </a:r>
            <a:r>
              <a:rPr lang="zh-TW" altLang="en-US" dirty="0"/>
              <a:t>刊不定期更新</a:t>
            </a:r>
            <a:endParaRPr lang="en-US" altLang="zh-TW" dirty="0" smtClean="0"/>
          </a:p>
          <a:p>
            <a:r>
              <a:rPr lang="zh-TW" altLang="en-US" dirty="0" smtClean="0"/>
              <a:t>學科</a:t>
            </a:r>
            <a:endParaRPr lang="en-US" altLang="zh-TW" dirty="0"/>
          </a:p>
          <a:p>
            <a:r>
              <a:rPr lang="zh-TW" altLang="en-US" dirty="0"/>
              <a:t>年齡</a:t>
            </a:r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707904" y="3349029"/>
            <a:ext cx="1596730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綜合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434812" y="3349029"/>
            <a:ext cx="1607910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應用科學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707904" y="3910285"/>
            <a:ext cx="1596730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國中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164288" y="3334221"/>
            <a:ext cx="1607910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社會</a:t>
            </a:r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科學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3950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天下雜誌群知識庫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39752" y="1137806"/>
            <a:ext cx="6347048" cy="3394472"/>
          </a:xfrm>
        </p:spPr>
        <p:txBody>
          <a:bodyPr>
            <a:normAutofit fontScale="92500"/>
          </a:bodyPr>
          <a:lstStyle/>
          <a:p>
            <a:r>
              <a:rPr lang="zh-TW" altLang="en-US" dirty="0"/>
              <a:t>收錄範圍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收錄</a:t>
            </a:r>
            <a:r>
              <a:rPr lang="en-US" altLang="zh-TW" dirty="0"/>
              <a:t>《</a:t>
            </a:r>
            <a:r>
              <a:rPr lang="zh-TW" altLang="en-US" dirty="0"/>
              <a:t>天下雜誌</a:t>
            </a:r>
            <a:r>
              <a:rPr lang="en-US" altLang="zh-TW" dirty="0"/>
              <a:t>》</a:t>
            </a:r>
            <a:r>
              <a:rPr lang="zh-TW" altLang="en-US" dirty="0"/>
              <a:t>、</a:t>
            </a:r>
            <a:r>
              <a:rPr lang="en-US" altLang="zh-TW" dirty="0"/>
              <a:t>《</a:t>
            </a:r>
            <a:r>
              <a:rPr lang="zh-TW" altLang="en-US" dirty="0"/>
              <a:t>康健雜誌</a:t>
            </a:r>
            <a:r>
              <a:rPr lang="en-US" altLang="zh-TW" dirty="0"/>
              <a:t>》</a:t>
            </a:r>
            <a:r>
              <a:rPr lang="zh-TW" altLang="en-US" dirty="0"/>
              <a:t>、</a:t>
            </a:r>
            <a:r>
              <a:rPr lang="en-US" altLang="zh-TW" dirty="0"/>
              <a:t>《Cheers</a:t>
            </a:r>
            <a:r>
              <a:rPr lang="zh-TW" altLang="en-US" dirty="0"/>
              <a:t>雜誌</a:t>
            </a:r>
            <a:r>
              <a:rPr lang="en-US" altLang="zh-TW" dirty="0" smtClean="0"/>
              <a:t>》</a:t>
            </a:r>
            <a:r>
              <a:rPr lang="zh-TW" altLang="en-US" dirty="0"/>
              <a:t>、</a:t>
            </a:r>
            <a:r>
              <a:rPr lang="en-US" altLang="zh-TW" dirty="0" smtClean="0"/>
              <a:t>《</a:t>
            </a:r>
            <a:r>
              <a:rPr lang="zh-TW" altLang="en-US" dirty="0" smtClean="0"/>
              <a:t>親子天下</a:t>
            </a:r>
            <a:r>
              <a:rPr lang="zh-TW" altLang="en-US" dirty="0"/>
              <a:t>雜誌</a:t>
            </a:r>
            <a:r>
              <a:rPr lang="en-US" altLang="zh-TW" dirty="0" smtClean="0"/>
              <a:t>》</a:t>
            </a:r>
            <a:endParaRPr lang="en-US" altLang="zh-TW" dirty="0"/>
          </a:p>
          <a:p>
            <a:pPr lvl="2"/>
            <a:r>
              <a:rPr lang="zh-TW" altLang="en-US" dirty="0" smtClean="0"/>
              <a:t>天下</a:t>
            </a:r>
            <a:r>
              <a:rPr lang="zh-TW" altLang="en-US" dirty="0"/>
              <a:t>雜誌：民國</a:t>
            </a:r>
            <a:r>
              <a:rPr lang="en-US" altLang="zh-TW" dirty="0"/>
              <a:t>70</a:t>
            </a:r>
            <a:r>
              <a:rPr lang="zh-TW" altLang="en-US" dirty="0"/>
              <a:t>年</a:t>
            </a:r>
            <a:r>
              <a:rPr lang="en-US" altLang="zh-TW" dirty="0"/>
              <a:t>6</a:t>
            </a:r>
            <a:r>
              <a:rPr lang="zh-TW" altLang="en-US" dirty="0"/>
              <a:t>月</a:t>
            </a:r>
            <a:r>
              <a:rPr lang="en-US" altLang="zh-TW" dirty="0"/>
              <a:t>1</a:t>
            </a:r>
            <a:r>
              <a:rPr lang="zh-TW" altLang="en-US" dirty="0"/>
              <a:t>日起至今。</a:t>
            </a:r>
          </a:p>
          <a:p>
            <a:pPr lvl="2"/>
            <a:r>
              <a:rPr lang="zh-TW" altLang="en-US" dirty="0" smtClean="0"/>
              <a:t>康健</a:t>
            </a:r>
            <a:r>
              <a:rPr lang="zh-TW" altLang="en-US" dirty="0"/>
              <a:t>雜誌：民國</a:t>
            </a:r>
            <a:r>
              <a:rPr lang="en-US" altLang="zh-TW" dirty="0"/>
              <a:t>87</a:t>
            </a:r>
            <a:r>
              <a:rPr lang="zh-TW" altLang="en-US" dirty="0"/>
              <a:t>年</a:t>
            </a:r>
            <a:r>
              <a:rPr lang="en-US" altLang="zh-TW" dirty="0"/>
              <a:t>9</a:t>
            </a:r>
            <a:r>
              <a:rPr lang="zh-TW" altLang="en-US" dirty="0"/>
              <a:t>月</a:t>
            </a:r>
            <a:r>
              <a:rPr lang="en-US" altLang="zh-TW" dirty="0"/>
              <a:t>1</a:t>
            </a:r>
            <a:r>
              <a:rPr lang="zh-TW" altLang="en-US" dirty="0"/>
              <a:t>日起至今。</a:t>
            </a:r>
          </a:p>
          <a:p>
            <a:pPr lvl="2"/>
            <a:r>
              <a:rPr lang="en-US" altLang="zh-TW" dirty="0" smtClean="0"/>
              <a:t>Cheers</a:t>
            </a:r>
            <a:r>
              <a:rPr lang="zh-TW" altLang="en-US" dirty="0"/>
              <a:t>雜誌：民國</a:t>
            </a:r>
            <a:r>
              <a:rPr lang="en-US" altLang="zh-TW" dirty="0"/>
              <a:t>89</a:t>
            </a:r>
            <a:r>
              <a:rPr lang="zh-TW" altLang="en-US" dirty="0"/>
              <a:t>年</a:t>
            </a:r>
            <a:r>
              <a:rPr lang="en-US" altLang="zh-TW" dirty="0"/>
              <a:t>10</a:t>
            </a:r>
            <a:r>
              <a:rPr lang="zh-TW" altLang="en-US" dirty="0"/>
              <a:t>月</a:t>
            </a:r>
            <a:r>
              <a:rPr lang="en-US" altLang="zh-TW" dirty="0"/>
              <a:t>1</a:t>
            </a:r>
            <a:r>
              <a:rPr lang="zh-TW" altLang="en-US" dirty="0"/>
              <a:t>日起至今。</a:t>
            </a:r>
          </a:p>
          <a:p>
            <a:pPr lvl="2"/>
            <a:r>
              <a:rPr lang="en-US" altLang="zh-TW" dirty="0" smtClean="0"/>
              <a:t>e-</a:t>
            </a:r>
            <a:r>
              <a:rPr lang="zh-TW" altLang="en-US" dirty="0"/>
              <a:t>天下雜誌：民國</a:t>
            </a:r>
            <a:r>
              <a:rPr lang="en-US" altLang="zh-TW" dirty="0"/>
              <a:t>90</a:t>
            </a:r>
            <a:r>
              <a:rPr lang="zh-TW" altLang="en-US" dirty="0"/>
              <a:t>年</a:t>
            </a:r>
            <a:r>
              <a:rPr lang="en-US" altLang="zh-TW" dirty="0"/>
              <a:t>1</a:t>
            </a:r>
            <a:r>
              <a:rPr lang="zh-TW" altLang="en-US" dirty="0"/>
              <a:t>月</a:t>
            </a:r>
            <a:r>
              <a:rPr lang="en-US" altLang="zh-TW" dirty="0"/>
              <a:t>1</a:t>
            </a:r>
            <a:r>
              <a:rPr lang="zh-TW" altLang="en-US" dirty="0"/>
              <a:t>日起至</a:t>
            </a:r>
            <a:r>
              <a:rPr lang="en-US" altLang="zh-TW" dirty="0"/>
              <a:t>94</a:t>
            </a:r>
            <a:r>
              <a:rPr lang="zh-TW" altLang="en-US" dirty="0"/>
              <a:t>年</a:t>
            </a:r>
            <a:r>
              <a:rPr lang="en-US" altLang="zh-TW" dirty="0"/>
              <a:t>12</a:t>
            </a:r>
            <a:r>
              <a:rPr lang="zh-TW" altLang="en-US" dirty="0"/>
              <a:t>月</a:t>
            </a:r>
            <a:r>
              <a:rPr lang="en-US" altLang="zh-TW" dirty="0"/>
              <a:t>1</a:t>
            </a:r>
            <a:r>
              <a:rPr lang="zh-TW" altLang="en-US" dirty="0"/>
              <a:t>日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6823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天下雜誌群知識庫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39752" y="1137806"/>
            <a:ext cx="6347048" cy="3394472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dirty="0"/>
              <a:t>收錄範圍</a:t>
            </a:r>
            <a:endParaRPr lang="en-US" altLang="zh-TW" dirty="0"/>
          </a:p>
          <a:p>
            <a:pPr lvl="1"/>
            <a:r>
              <a:rPr lang="zh-TW" altLang="en-US" dirty="0"/>
              <a:t>收錄</a:t>
            </a:r>
            <a:r>
              <a:rPr lang="zh-TW" altLang="en-US" dirty="0" smtClean="0"/>
              <a:t>「</a:t>
            </a:r>
            <a:r>
              <a:rPr lang="zh-TW" altLang="en-US" dirty="0"/>
              <a:t>精采專特刊」、「天下英文選粹」、「天下調查中心」</a:t>
            </a:r>
            <a:r>
              <a:rPr lang="zh-TW" altLang="en-US" dirty="0" smtClean="0"/>
              <a:t>知識庫</a:t>
            </a:r>
            <a:endParaRPr lang="en-US" altLang="zh-TW" dirty="0"/>
          </a:p>
          <a:p>
            <a:pPr lvl="2"/>
            <a:r>
              <a:rPr lang="zh-TW" altLang="en-US" dirty="0" smtClean="0"/>
              <a:t>專</a:t>
            </a:r>
            <a:r>
              <a:rPr lang="zh-TW" altLang="en-US" dirty="0"/>
              <a:t>特刊知識庫：收錄內容包括教育特刊、大學指南、經典人物系列等獨立發行的專特刊。</a:t>
            </a:r>
          </a:p>
          <a:p>
            <a:pPr lvl="2"/>
            <a:r>
              <a:rPr lang="zh-TW" altLang="en-US" dirty="0" smtClean="0"/>
              <a:t>天下</a:t>
            </a:r>
            <a:r>
              <a:rPr lang="zh-TW" altLang="en-US" dirty="0"/>
              <a:t>英文：民</a:t>
            </a:r>
            <a:r>
              <a:rPr lang="en-US" altLang="zh-TW" dirty="0"/>
              <a:t>96</a:t>
            </a:r>
            <a:r>
              <a:rPr lang="zh-TW" altLang="en-US" dirty="0"/>
              <a:t>年起，天下英文版本，累積近</a:t>
            </a:r>
            <a:r>
              <a:rPr lang="en-US" altLang="zh-TW" dirty="0"/>
              <a:t>200</a:t>
            </a:r>
            <a:r>
              <a:rPr lang="zh-TW" altLang="en-US" dirty="0"/>
              <a:t>篇文章。</a:t>
            </a:r>
          </a:p>
          <a:p>
            <a:pPr lvl="2"/>
            <a:r>
              <a:rPr lang="zh-TW" altLang="en-US" dirty="0" smtClean="0"/>
              <a:t>天下</a:t>
            </a:r>
            <a:r>
              <a:rPr lang="zh-TW" altLang="en-US" dirty="0"/>
              <a:t>調查中心：累積天下雜誌群</a:t>
            </a:r>
            <a:r>
              <a:rPr lang="en-US" altLang="zh-TW" dirty="0"/>
              <a:t>4</a:t>
            </a:r>
            <a:r>
              <a:rPr lang="zh-TW" altLang="en-US" dirty="0"/>
              <a:t>本雜誌</a:t>
            </a:r>
            <a:r>
              <a:rPr lang="en-US" altLang="zh-TW" dirty="0"/>
              <a:t>29</a:t>
            </a:r>
            <a:r>
              <a:rPr lang="zh-TW" altLang="en-US" dirty="0"/>
              <a:t>年來各項重點調查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1368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天下雜誌群知識庫操作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①依主題或年份瀏覽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3314" y="1779662"/>
            <a:ext cx="4166681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2723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天下雜誌群知識庫操作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②可快速檢索</a:t>
            </a:r>
            <a:r>
              <a:rPr lang="zh-TW" altLang="en-US" dirty="0"/>
              <a:t>及</a:t>
            </a:r>
            <a:r>
              <a:rPr lang="zh-TW" altLang="en-US" dirty="0" smtClean="0"/>
              <a:t>多欄位搜尋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248" y="1635646"/>
            <a:ext cx="4000930" cy="3378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1570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天下雜誌群知識庫操作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③可選擇檔案開啟方式</a:t>
            </a:r>
            <a:r>
              <a:rPr lang="en-US" altLang="zh-TW" dirty="0" smtClean="0"/>
              <a:t>(</a:t>
            </a:r>
            <a:r>
              <a:rPr lang="zh-TW" altLang="en-US" dirty="0" smtClean="0"/>
              <a:t>推薦</a:t>
            </a:r>
            <a:r>
              <a:rPr lang="en-US" altLang="zh-TW" dirty="0" smtClean="0"/>
              <a:t>PDF</a:t>
            </a:r>
            <a:r>
              <a:rPr lang="zh-TW" altLang="en-US" dirty="0" smtClean="0"/>
              <a:t>版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1736660"/>
            <a:ext cx="4742168" cy="3177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772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臺灣新聞智慧</a:t>
            </a:r>
            <a:r>
              <a:rPr lang="zh-TW" altLang="en-US" dirty="0" smtClean="0"/>
              <a:t>網</a:t>
            </a:r>
            <a:r>
              <a:rPr lang="zh-TW" altLang="en-US" dirty="0"/>
              <a:t>資料</a:t>
            </a:r>
            <a:r>
              <a:rPr lang="zh-TW" altLang="en-US" dirty="0" smtClean="0"/>
              <a:t>庫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1635646"/>
            <a:ext cx="6138614" cy="3379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9299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臺灣新聞智慧網</a:t>
            </a:r>
            <a:r>
              <a:rPr lang="zh-TW" altLang="en-US" dirty="0" smtClean="0"/>
              <a:t>資料庫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39752" y="1137806"/>
            <a:ext cx="6347048" cy="3394472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特色</a:t>
            </a:r>
            <a:endParaRPr lang="en-US" altLang="zh-TW" dirty="0" smtClean="0"/>
          </a:p>
          <a:p>
            <a:pPr lvl="1"/>
            <a:r>
              <a:rPr lang="zh-TW" altLang="en-US" sz="2400" dirty="0" smtClean="0"/>
              <a:t>提供國內</a:t>
            </a:r>
            <a:r>
              <a:rPr lang="zh-TW" altLang="en-US" sz="2400" dirty="0"/>
              <a:t>十大主要</a:t>
            </a:r>
            <a:r>
              <a:rPr lang="zh-TW" altLang="en-US" sz="2400" dirty="0" smtClean="0"/>
              <a:t>報紙之</a:t>
            </a:r>
            <a:r>
              <a:rPr lang="zh-TW" altLang="en-US" sz="2400" b="1" dirty="0" smtClean="0"/>
              <a:t>新聞</a:t>
            </a:r>
            <a:r>
              <a:rPr lang="zh-TW" altLang="en-US" sz="2400" b="1" dirty="0"/>
              <a:t>標題索引及摘要</a:t>
            </a:r>
            <a:endParaRPr lang="en-US" altLang="zh-TW" sz="2400" b="1" dirty="0"/>
          </a:p>
          <a:p>
            <a:pPr lvl="1"/>
            <a:r>
              <a:rPr lang="zh-TW" altLang="en-US" sz="2400" dirty="0"/>
              <a:t>收錄</a:t>
            </a:r>
            <a:r>
              <a:rPr lang="zh-TW" altLang="en-US" sz="2400" dirty="0" smtClean="0"/>
              <a:t>年份各報不一，最早自</a:t>
            </a:r>
            <a:r>
              <a:rPr lang="en-US" altLang="zh-TW" sz="2400" dirty="0"/>
              <a:t>1951</a:t>
            </a:r>
            <a:r>
              <a:rPr lang="zh-TW" altLang="en-US" sz="2400" dirty="0"/>
              <a:t>年</a:t>
            </a:r>
            <a:r>
              <a:rPr lang="zh-TW" altLang="en-US" sz="2400" dirty="0" smtClean="0"/>
              <a:t>起，每日更新</a:t>
            </a:r>
            <a:endParaRPr lang="en-US" altLang="zh-TW" sz="2400" dirty="0" smtClean="0"/>
          </a:p>
          <a:p>
            <a:r>
              <a:rPr lang="zh-TW" altLang="en-US" dirty="0" smtClean="0"/>
              <a:t>學科</a:t>
            </a:r>
            <a:endParaRPr lang="en-US" altLang="zh-TW" dirty="0"/>
          </a:p>
          <a:p>
            <a:r>
              <a:rPr lang="zh-TW" altLang="en-US" dirty="0"/>
              <a:t>年齡</a:t>
            </a:r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707904" y="3435846"/>
            <a:ext cx="1596730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綜合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707904" y="4011910"/>
            <a:ext cx="1596730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國中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7354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臺灣新聞智慧網</a:t>
            </a:r>
            <a:r>
              <a:rPr lang="zh-TW" altLang="en-US" dirty="0" smtClean="0"/>
              <a:t>資料庫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39752" y="1137806"/>
            <a:ext cx="6347048" cy="569848"/>
          </a:xfrm>
        </p:spPr>
        <p:txBody>
          <a:bodyPr>
            <a:normAutofit lnSpcReduction="10000"/>
          </a:bodyPr>
          <a:lstStyle/>
          <a:p>
            <a:r>
              <a:rPr lang="zh-TW" altLang="en-US" dirty="0" smtClean="0"/>
              <a:t>收錄年代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689070"/>
            <a:ext cx="5058628" cy="3263631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8083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臺灣新聞智慧網操作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①依報刊名稱或主題瀏覽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1" y="1914668"/>
            <a:ext cx="5353727" cy="2682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5194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館外連線方式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zh-TW" altLang="en-US" dirty="0"/>
              <a:t>登入北市圖電子</a:t>
            </a:r>
            <a:r>
              <a:rPr lang="zh-TW" altLang="en-US" dirty="0" smtClean="0"/>
              <a:t>資源系統</a:t>
            </a:r>
            <a:endParaRPr lang="en-US" altLang="zh-TW" dirty="0" smtClean="0"/>
          </a:p>
          <a:p>
            <a:pPr marL="1257300" lvl="1" indent="-514350"/>
            <a:r>
              <a:rPr lang="zh-TW" altLang="en-US" dirty="0"/>
              <a:t>市</a:t>
            </a:r>
            <a:r>
              <a:rPr lang="zh-TW" altLang="en-US" dirty="0" smtClean="0"/>
              <a:t>圖首頁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電子資源整合查詢系統</a:t>
            </a:r>
            <a:endParaRPr lang="en-US" altLang="zh-TW" dirty="0" smtClean="0"/>
          </a:p>
          <a:p>
            <a:pPr marL="1257300" lvl="1" indent="-514350"/>
            <a:r>
              <a:rPr lang="en-US" altLang="zh-TW" b="1" dirty="0">
                <a:hlinkClick r:id="rId2"/>
              </a:rPr>
              <a:t>http://</a:t>
            </a:r>
            <a:r>
              <a:rPr lang="en-US" altLang="zh-TW" b="1" dirty="0" smtClean="0">
                <a:hlinkClick r:id="rId2"/>
              </a:rPr>
              <a:t>tinyurl.com/436huuc</a:t>
            </a:r>
            <a:endParaRPr lang="en-US" altLang="zh-TW" b="1" dirty="0" smtClean="0"/>
          </a:p>
          <a:p>
            <a:pPr marL="1257300" lvl="1" indent="-514350"/>
            <a:r>
              <a:rPr lang="zh-TW" altLang="en-US" dirty="0" smtClean="0"/>
              <a:t>輸入帳號</a:t>
            </a:r>
            <a:r>
              <a:rPr lang="en-US" altLang="zh-TW" dirty="0" smtClean="0"/>
              <a:t>(</a:t>
            </a:r>
            <a:r>
              <a:rPr lang="zh-TW" altLang="en-US" dirty="0" smtClean="0"/>
              <a:t>身份證字號</a:t>
            </a:r>
            <a:r>
              <a:rPr lang="en-US" altLang="zh-TW" dirty="0" smtClean="0"/>
              <a:t>)</a:t>
            </a:r>
            <a:r>
              <a:rPr lang="zh-TW" altLang="en-US" dirty="0" smtClean="0"/>
              <a:t>及密碼</a:t>
            </a:r>
            <a:endParaRPr lang="en-US" altLang="zh-TW" dirty="0" smtClean="0"/>
          </a:p>
          <a:p>
            <a:pPr marL="514350" indent="-514350" algn="l">
              <a:buFont typeface="+mj-lt"/>
              <a:buAutoNum type="arabicPeriod"/>
            </a:pPr>
            <a:r>
              <a:rPr lang="zh-TW" altLang="en-US" dirty="0" smtClean="0"/>
              <a:t>搜尋要找的電子資源名稱→</a:t>
            </a:r>
            <a:endParaRPr lang="en-US" altLang="zh-TW" dirty="0" smtClean="0"/>
          </a:p>
          <a:p>
            <a:pPr marL="514350" indent="-514350" algn="l">
              <a:buFont typeface="+mj-lt"/>
              <a:buAutoNum type="arabicPeriod"/>
            </a:pPr>
            <a:r>
              <a:rPr lang="zh-TW" altLang="en-US" dirty="0" smtClean="0"/>
              <a:t>點選連結，連線完成！</a:t>
            </a:r>
            <a:endParaRPr lang="en-US" altLang="zh-TW" dirty="0"/>
          </a:p>
          <a:p>
            <a:pPr marL="514350" indent="-514350" algn="l">
              <a:buFont typeface="+mj-lt"/>
              <a:buAutoNum type="arabicPeriod"/>
            </a:pPr>
            <a:endParaRPr lang="zh-TW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903" r="42310" b="9791"/>
          <a:stretch/>
        </p:blipFill>
        <p:spPr bwMode="auto">
          <a:xfrm>
            <a:off x="6588224" y="2715766"/>
            <a:ext cx="2314650" cy="201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 7"/>
          <p:cNvSpPr/>
          <p:nvPr/>
        </p:nvSpPr>
        <p:spPr>
          <a:xfrm>
            <a:off x="6516216" y="3579862"/>
            <a:ext cx="864096" cy="360040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2057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臺灣新聞智慧網操作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②可進一步依日期瀏覽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1662852"/>
            <a:ext cx="5154458" cy="3207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4503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臺灣新聞智慧網操作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③</a:t>
            </a:r>
            <a:r>
              <a:rPr lang="zh-TW" altLang="en-US" dirty="0"/>
              <a:t>提供基本與</a:t>
            </a:r>
            <a:r>
              <a:rPr lang="zh-TW" altLang="en-US" dirty="0" smtClean="0"/>
              <a:t>進階檢索</a:t>
            </a: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0243" y="1707654"/>
            <a:ext cx="5421675" cy="2985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35" y="2052301"/>
            <a:ext cx="4625121" cy="2985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8700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9542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dirty="0"/>
              <a:t>原版報紙資料庫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1103" y="1491630"/>
            <a:ext cx="5806288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509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原版報紙資料庫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39752" y="1137806"/>
            <a:ext cx="6347048" cy="3394472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特色</a:t>
            </a:r>
            <a:endParaRPr lang="en-US" altLang="zh-TW" dirty="0" smtClean="0"/>
          </a:p>
          <a:p>
            <a:pPr lvl="1"/>
            <a:r>
              <a:rPr lang="zh-TW" altLang="en-US" sz="2400" dirty="0" smtClean="0"/>
              <a:t>收錄聯合報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近</a:t>
            </a:r>
            <a:r>
              <a:rPr lang="en-US" altLang="zh-TW" sz="2400" dirty="0" smtClean="0"/>
              <a:t>10</a:t>
            </a:r>
            <a:r>
              <a:rPr lang="zh-TW" altLang="en-US" sz="2400" dirty="0" smtClean="0"/>
              <a:t>年</a:t>
            </a:r>
            <a:r>
              <a:rPr lang="en-US" altLang="zh-TW" sz="2400" dirty="0" smtClean="0"/>
              <a:t>)</a:t>
            </a:r>
            <a:r>
              <a:rPr lang="zh-TW" altLang="en-US" sz="2400" dirty="0" smtClean="0"/>
              <a:t>、</a:t>
            </a:r>
            <a:r>
              <a:rPr lang="zh-TW" altLang="en-US" sz="2400" dirty="0"/>
              <a:t>經濟日報</a:t>
            </a:r>
            <a:r>
              <a:rPr lang="en-US" altLang="zh-TW" sz="2400" dirty="0"/>
              <a:t>(</a:t>
            </a:r>
            <a:r>
              <a:rPr lang="zh-TW" altLang="en-US" sz="2400" dirty="0"/>
              <a:t>近</a:t>
            </a:r>
            <a:r>
              <a:rPr lang="en-US" altLang="zh-TW" sz="2400" dirty="0"/>
              <a:t>10</a:t>
            </a:r>
            <a:r>
              <a:rPr lang="zh-TW" altLang="en-US" sz="2400" dirty="0"/>
              <a:t>年</a:t>
            </a:r>
            <a:r>
              <a:rPr lang="en-US" altLang="zh-TW" sz="2400" dirty="0" smtClean="0"/>
              <a:t>)</a:t>
            </a:r>
            <a:r>
              <a:rPr lang="zh-TW" altLang="en-US" sz="2400" dirty="0" smtClean="0"/>
              <a:t>、聯合晚報</a:t>
            </a:r>
            <a:r>
              <a:rPr lang="en-US" altLang="zh-TW" sz="2400" dirty="0"/>
              <a:t>(</a:t>
            </a:r>
            <a:r>
              <a:rPr lang="zh-TW" altLang="en-US" sz="2400" dirty="0" smtClean="0"/>
              <a:t>近</a:t>
            </a:r>
            <a:r>
              <a:rPr lang="en-US" altLang="zh-TW" sz="2400" dirty="0" smtClean="0"/>
              <a:t>5</a:t>
            </a:r>
            <a:r>
              <a:rPr lang="zh-TW" altLang="en-US" sz="2400" dirty="0" smtClean="0"/>
              <a:t>年</a:t>
            </a:r>
            <a:r>
              <a:rPr lang="en-US" altLang="zh-TW" sz="2400" dirty="0" smtClean="0"/>
              <a:t>)</a:t>
            </a:r>
            <a:r>
              <a:rPr lang="zh-TW" altLang="en-US" sz="2400" dirty="0" smtClean="0"/>
              <a:t>及</a:t>
            </a:r>
            <a:r>
              <a:rPr lang="en-US" altLang="zh-TW" sz="2400" dirty="0" err="1" smtClean="0"/>
              <a:t>Upaper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近</a:t>
            </a:r>
            <a:r>
              <a:rPr lang="en-US" altLang="zh-TW" sz="2400" dirty="0" smtClean="0"/>
              <a:t>1</a:t>
            </a:r>
            <a:r>
              <a:rPr lang="zh-TW" altLang="en-US" sz="2400" dirty="0" smtClean="0"/>
              <a:t>年</a:t>
            </a:r>
            <a:r>
              <a:rPr lang="en-US" altLang="zh-TW" sz="2400" dirty="0" smtClean="0"/>
              <a:t>)</a:t>
            </a:r>
            <a:r>
              <a:rPr lang="zh-TW" altLang="en-US" sz="2400" dirty="0" smtClean="0"/>
              <a:t>報紙影像</a:t>
            </a:r>
            <a:endParaRPr lang="en-US" altLang="zh-TW" sz="2400" dirty="0" smtClean="0"/>
          </a:p>
          <a:p>
            <a:pPr lvl="1"/>
            <a:r>
              <a:rPr lang="zh-TW" altLang="en-US" sz="2400" dirty="0" smtClean="0"/>
              <a:t>每日更新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日報上午</a:t>
            </a:r>
            <a:r>
              <a:rPr lang="en-US" altLang="zh-TW" sz="2400" dirty="0" smtClean="0"/>
              <a:t>6</a:t>
            </a:r>
            <a:r>
              <a:rPr lang="zh-TW" altLang="en-US" sz="2400" dirty="0" smtClean="0"/>
              <a:t>點、晚報下午</a:t>
            </a:r>
            <a:r>
              <a:rPr lang="en-US" altLang="zh-TW" sz="2400" dirty="0" smtClean="0"/>
              <a:t>4</a:t>
            </a:r>
            <a:r>
              <a:rPr lang="zh-TW" altLang="en-US" sz="2400" dirty="0" smtClean="0"/>
              <a:t>點</a:t>
            </a:r>
            <a:r>
              <a:rPr lang="en-US" altLang="zh-TW" sz="2400" dirty="0" smtClean="0"/>
              <a:t>)</a:t>
            </a:r>
          </a:p>
          <a:p>
            <a:r>
              <a:rPr lang="zh-TW" altLang="en-US" dirty="0" smtClean="0"/>
              <a:t>學科</a:t>
            </a:r>
            <a:endParaRPr lang="en-US" altLang="zh-TW" dirty="0"/>
          </a:p>
          <a:p>
            <a:r>
              <a:rPr lang="zh-TW" altLang="en-US" dirty="0"/>
              <a:t>年齡</a:t>
            </a:r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707904" y="3349029"/>
            <a:ext cx="1596730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綜合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3707902" y="4371950"/>
            <a:ext cx="1914489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國中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707903" y="3864521"/>
            <a:ext cx="1914489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國小中年級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735308" y="3834728"/>
            <a:ext cx="1914489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國小高年級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2520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原版報紙資料庫操作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①利用關鍵字搜尋或依</a:t>
            </a:r>
            <a:r>
              <a:rPr lang="zh-TW" altLang="en-US" dirty="0"/>
              <a:t>日期</a:t>
            </a:r>
            <a:r>
              <a:rPr lang="zh-TW" altLang="en-US" dirty="0" smtClean="0"/>
              <a:t>瀏覽</a:t>
            </a:r>
            <a:endParaRPr lang="en-US" altLang="zh-TW" sz="28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6279" y="1635646"/>
            <a:ext cx="5332105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0098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原版報紙資料庫操作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②點選報紙版面即可放大觀看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6164" y="1650065"/>
            <a:ext cx="4221234" cy="3493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5597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原版報紙資料庫操作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③提供工具列功能說明</a:t>
            </a: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5158" y="1635646"/>
            <a:ext cx="5589250" cy="3327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0476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dirty="0"/>
              <a:t>國語日報知識庫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80" t="12556" r="44464" b="11661"/>
          <a:stretch/>
        </p:blipFill>
        <p:spPr bwMode="auto">
          <a:xfrm>
            <a:off x="3196138" y="1563638"/>
            <a:ext cx="2668731" cy="3286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9481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國語日報知識庫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39752" y="1137806"/>
            <a:ext cx="6347048" cy="3394472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特色</a:t>
            </a:r>
            <a:endParaRPr lang="en-US" altLang="zh-TW" dirty="0" smtClean="0"/>
          </a:p>
          <a:p>
            <a:pPr lvl="1"/>
            <a:r>
              <a:rPr lang="zh-TW" altLang="en-US" dirty="0"/>
              <a:t>收錄</a:t>
            </a:r>
            <a:r>
              <a:rPr lang="en-US" altLang="zh-TW" dirty="0"/>
              <a:t>2009</a:t>
            </a:r>
            <a:r>
              <a:rPr lang="zh-TW" altLang="en-US" dirty="0"/>
              <a:t>年起至前</a:t>
            </a:r>
            <a:r>
              <a:rPr lang="en-US" altLang="zh-TW" dirty="0"/>
              <a:t>1</a:t>
            </a:r>
            <a:r>
              <a:rPr lang="zh-TW" altLang="en-US" dirty="0"/>
              <a:t>週</a:t>
            </a:r>
            <a:r>
              <a:rPr lang="zh-TW" altLang="en-US" dirty="0" smtClean="0"/>
              <a:t>之報紙影像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每日更新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提供</a:t>
            </a:r>
            <a:r>
              <a:rPr lang="en-US" altLang="zh-TW" dirty="0" smtClean="0"/>
              <a:t>20</a:t>
            </a:r>
            <a:r>
              <a:rPr lang="zh-TW" altLang="en-US" dirty="0" smtClean="0"/>
              <a:t>個精選分類及讀報題庫</a:t>
            </a:r>
            <a:endParaRPr lang="en-US" altLang="zh-TW" dirty="0" smtClean="0"/>
          </a:p>
          <a:p>
            <a:r>
              <a:rPr lang="zh-TW" altLang="en-US" dirty="0"/>
              <a:t>學科</a:t>
            </a:r>
            <a:endParaRPr lang="en-US" altLang="zh-TW" dirty="0"/>
          </a:p>
          <a:p>
            <a:r>
              <a:rPr lang="zh-TW" altLang="en-US" dirty="0"/>
              <a:t>年齡</a:t>
            </a:r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707904" y="3349029"/>
            <a:ext cx="1596730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綜合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737631" y="3939902"/>
            <a:ext cx="1914489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國小低年級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724128" y="3939902"/>
            <a:ext cx="1914489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國小中年級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737631" y="4443958"/>
            <a:ext cx="1914489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國小高年級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1652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國語日報知識庫操作步驟</a:t>
            </a:r>
            <a:r>
              <a:rPr lang="en-US" altLang="zh-TW" dirty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①</a:t>
            </a:r>
            <a:r>
              <a:rPr lang="zh-TW" altLang="en-US" dirty="0"/>
              <a:t>為</a:t>
            </a:r>
            <a:r>
              <a:rPr lang="zh-TW" altLang="en-US" dirty="0" smtClean="0"/>
              <a:t>「定址</a:t>
            </a:r>
            <a:r>
              <a:rPr lang="zh-TW" altLang="en-US" dirty="0"/>
              <a:t>會員</a:t>
            </a:r>
            <a:r>
              <a:rPr lang="zh-TW" altLang="en-US" dirty="0" smtClean="0"/>
              <a:t>」身分</a:t>
            </a: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840" y="1825177"/>
            <a:ext cx="4507514" cy="275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9845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218556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sz="3600" b="1" dirty="0" smtClean="0"/>
              <a:t>電子雜誌篇</a:t>
            </a:r>
            <a:endParaRPr lang="en-US" sz="3600" b="1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9925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國語日報知識庫操作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/>
              <a:t>②利用關鍵字搜尋或依日期</a:t>
            </a:r>
            <a:r>
              <a:rPr lang="zh-TW" altLang="en-US" dirty="0" smtClean="0"/>
              <a:t>瀏覽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1" y="1923678"/>
            <a:ext cx="5544617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2860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國語日報知識庫操作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/>
              <a:t>③精選</a:t>
            </a:r>
            <a:r>
              <a:rPr lang="zh-TW" altLang="en-US" dirty="0" smtClean="0"/>
              <a:t>分類：相關主題新聞一把抓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2994" y="1707654"/>
            <a:ext cx="4303274" cy="3162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5216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TW" dirty="0"/>
              <a:t>PELAPELA</a:t>
            </a:r>
            <a:r>
              <a:rPr lang="zh-TW" altLang="en-US" dirty="0"/>
              <a:t>日本語課程學習資料庫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1590955"/>
            <a:ext cx="6649871" cy="32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9251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PELAPELA</a:t>
            </a:r>
            <a:r>
              <a:rPr lang="zh-TW" altLang="en-US" dirty="0"/>
              <a:t>日本語課程學習資料庫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39752" y="1137806"/>
            <a:ext cx="6347048" cy="3394472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dirty="0" smtClean="0"/>
              <a:t>特色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包含</a:t>
            </a:r>
            <a:r>
              <a:rPr lang="zh-TW" altLang="en-US" dirty="0"/>
              <a:t>「</a:t>
            </a:r>
            <a:r>
              <a:rPr lang="zh-TW" altLang="en-US" dirty="0" smtClean="0"/>
              <a:t>五十</a:t>
            </a:r>
            <a:r>
              <a:rPr lang="zh-TW" altLang="en-US" dirty="0"/>
              <a:t>音入門</a:t>
            </a:r>
            <a:r>
              <a:rPr lang="zh-TW" altLang="en-US" dirty="0" smtClean="0"/>
              <a:t>課程</a:t>
            </a:r>
            <a:r>
              <a:rPr lang="zh-TW" altLang="en-US" dirty="0"/>
              <a:t>」 </a:t>
            </a:r>
            <a:r>
              <a:rPr lang="zh-TW" altLang="en-US" dirty="0" smtClean="0"/>
              <a:t>、 </a:t>
            </a:r>
            <a:r>
              <a:rPr lang="zh-TW" altLang="en-US" dirty="0"/>
              <a:t>「</a:t>
            </a:r>
            <a:r>
              <a:rPr lang="zh-TW" altLang="en-US" dirty="0" smtClean="0"/>
              <a:t>日語</a:t>
            </a:r>
            <a:r>
              <a:rPr lang="zh-TW" altLang="en-US" dirty="0"/>
              <a:t>線上</a:t>
            </a:r>
            <a:r>
              <a:rPr lang="zh-TW" altLang="en-US" dirty="0" smtClean="0"/>
              <a:t>課程</a:t>
            </a:r>
            <a:r>
              <a:rPr lang="zh-TW" altLang="en-US" dirty="0"/>
              <a:t>」</a:t>
            </a:r>
            <a:r>
              <a:rPr lang="zh-TW" altLang="en-US" dirty="0" smtClean="0"/>
              <a:t>及</a:t>
            </a:r>
            <a:r>
              <a:rPr lang="zh-TW" altLang="en-US" dirty="0"/>
              <a:t>「 </a:t>
            </a:r>
            <a:r>
              <a:rPr lang="en-US" altLang="zh-TW" dirty="0" smtClean="0"/>
              <a:t>HI Q</a:t>
            </a:r>
            <a:r>
              <a:rPr lang="zh-TW" altLang="en-US" dirty="0" smtClean="0"/>
              <a:t>圖解</a:t>
            </a:r>
            <a:r>
              <a:rPr lang="zh-TW" altLang="en-US" dirty="0"/>
              <a:t>生活日本</a:t>
            </a:r>
            <a:r>
              <a:rPr lang="zh-TW" altLang="en-US" dirty="0" smtClean="0"/>
              <a:t>語」</a:t>
            </a:r>
            <a:r>
              <a:rPr lang="en-US" altLang="zh-TW" dirty="0" smtClean="0"/>
              <a:t>3</a:t>
            </a:r>
            <a:r>
              <a:rPr lang="zh-TW" altLang="en-US" dirty="0" smtClean="0"/>
              <a:t>部分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聽力</a:t>
            </a:r>
            <a:r>
              <a:rPr lang="zh-TW" altLang="en-US" dirty="0"/>
              <a:t>單元採用與日語能力檢定測驗</a:t>
            </a:r>
            <a:r>
              <a:rPr lang="en-US" altLang="zh-TW" dirty="0"/>
              <a:t>(JLPT)</a:t>
            </a:r>
            <a:r>
              <a:rPr lang="zh-TW" altLang="en-US" dirty="0"/>
              <a:t>相同</a:t>
            </a:r>
            <a:r>
              <a:rPr lang="zh-TW" altLang="en-US" dirty="0" smtClean="0"/>
              <a:t>型態</a:t>
            </a:r>
            <a:endParaRPr lang="en-US" altLang="zh-TW" dirty="0" smtClean="0"/>
          </a:p>
          <a:p>
            <a:r>
              <a:rPr lang="zh-TW" altLang="en-US" dirty="0"/>
              <a:t>學科</a:t>
            </a:r>
            <a:endParaRPr lang="en-US" altLang="zh-TW" dirty="0"/>
          </a:p>
          <a:p>
            <a:r>
              <a:rPr lang="zh-TW" altLang="en-US" dirty="0"/>
              <a:t>年齡</a:t>
            </a:r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707904" y="3349029"/>
            <a:ext cx="1596730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日文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711574" y="4371950"/>
            <a:ext cx="1897316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國中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707904" y="3867894"/>
            <a:ext cx="1914489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國小低年級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694401" y="3867894"/>
            <a:ext cx="1914489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國小中年級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707904" y="4371950"/>
            <a:ext cx="1914489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國小高年級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91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 smtClean="0"/>
              <a:t>PELAPELA</a:t>
            </a:r>
            <a:r>
              <a:rPr lang="zh-TW" altLang="en-US" dirty="0" smtClean="0"/>
              <a:t>資料庫</a:t>
            </a:r>
            <a:r>
              <a:rPr lang="zh-TW" altLang="en-US" dirty="0"/>
              <a:t>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/>
              <a:t>①五十音入門課程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856" y="1783510"/>
            <a:ext cx="3980944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353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 smtClean="0"/>
              <a:t>PELAPELA</a:t>
            </a:r>
            <a:r>
              <a:rPr lang="zh-TW" altLang="en-US" dirty="0" smtClean="0"/>
              <a:t>資料庫</a:t>
            </a:r>
            <a:r>
              <a:rPr lang="zh-TW" altLang="en-US" dirty="0"/>
              <a:t>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②</a:t>
            </a:r>
            <a:r>
              <a:rPr lang="zh-TW" altLang="en-US" dirty="0"/>
              <a:t>日語線上</a:t>
            </a:r>
            <a:r>
              <a:rPr lang="zh-TW" altLang="en-US" dirty="0" smtClean="0"/>
              <a:t>課程</a:t>
            </a:r>
            <a:r>
              <a:rPr lang="en-US" altLang="zh-TW" dirty="0" smtClean="0"/>
              <a:t>(</a:t>
            </a:r>
            <a:r>
              <a:rPr lang="zh-TW" altLang="en-US" dirty="0" smtClean="0"/>
              <a:t>分為五級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5816" y="1635646"/>
            <a:ext cx="5018960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335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 smtClean="0"/>
              <a:t>PELAPELA</a:t>
            </a:r>
            <a:r>
              <a:rPr lang="zh-TW" altLang="en-US" dirty="0" smtClean="0"/>
              <a:t>資料庫</a:t>
            </a:r>
            <a:r>
              <a:rPr lang="zh-TW" altLang="en-US" dirty="0"/>
              <a:t>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③</a:t>
            </a:r>
            <a:r>
              <a:rPr lang="en-US" altLang="zh-TW" dirty="0" smtClean="0"/>
              <a:t>HI</a:t>
            </a:r>
            <a:r>
              <a:rPr lang="zh-TW" altLang="en-US" dirty="0" smtClean="0"/>
              <a:t> </a:t>
            </a:r>
            <a:r>
              <a:rPr lang="en-US" altLang="zh-TW" dirty="0" smtClean="0"/>
              <a:t>Q</a:t>
            </a:r>
            <a:r>
              <a:rPr lang="zh-TW" altLang="en-US" dirty="0" smtClean="0"/>
              <a:t>圖解</a:t>
            </a:r>
            <a:r>
              <a:rPr lang="zh-TW" altLang="en-US" dirty="0"/>
              <a:t>生活日本</a:t>
            </a:r>
            <a:r>
              <a:rPr lang="zh-TW" altLang="en-US" dirty="0" smtClean="0"/>
              <a:t>語</a:t>
            </a:r>
            <a:r>
              <a:rPr lang="en-US" altLang="zh-TW" dirty="0" smtClean="0"/>
              <a:t>(</a:t>
            </a:r>
            <a:r>
              <a:rPr lang="zh-TW" altLang="en-US" dirty="0" smtClean="0"/>
              <a:t>共有</a:t>
            </a:r>
            <a:r>
              <a:rPr lang="en-US" altLang="zh-TW" dirty="0" smtClean="0"/>
              <a:t>5</a:t>
            </a:r>
            <a:r>
              <a:rPr lang="zh-TW" altLang="en-US" dirty="0" smtClean="0"/>
              <a:t>篇</a:t>
            </a:r>
            <a:r>
              <a:rPr lang="en-US" altLang="zh-TW" dirty="0" smtClean="0"/>
              <a:t>)</a:t>
            </a:r>
            <a:endParaRPr lang="zh-TW" altLang="en-US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4087" y="1842477"/>
            <a:ext cx="3851073" cy="2889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6877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dirty="0"/>
              <a:t>智慧藏新多益擬真英檢</a:t>
            </a:r>
            <a:r>
              <a:rPr lang="zh-TW" altLang="en-US" dirty="0" smtClean="0"/>
              <a:t>系統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1491630"/>
            <a:ext cx="5740071" cy="3583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5401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智慧藏新多益擬真英檢系統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39752" y="1137806"/>
            <a:ext cx="6347048" cy="3394472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dirty="0" smtClean="0"/>
              <a:t>特色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包含「聽力</a:t>
            </a:r>
            <a:r>
              <a:rPr lang="en-US" altLang="zh-TW" dirty="0"/>
              <a:t>&amp;</a:t>
            </a:r>
            <a:r>
              <a:rPr lang="zh-TW" altLang="en-US" dirty="0"/>
              <a:t>閱讀測驗」「口說</a:t>
            </a:r>
            <a:r>
              <a:rPr lang="en-US" altLang="zh-TW" dirty="0"/>
              <a:t>&amp;</a:t>
            </a:r>
            <a:r>
              <a:rPr lang="zh-TW" altLang="en-US" dirty="0"/>
              <a:t>寫作模擬</a:t>
            </a:r>
            <a:r>
              <a:rPr lang="zh-TW" altLang="en-US" dirty="0" smtClean="0"/>
              <a:t>」兩部分</a:t>
            </a:r>
            <a:endParaRPr lang="en-US" altLang="zh-TW" dirty="0" smtClean="0"/>
          </a:p>
          <a:p>
            <a:pPr lvl="1"/>
            <a:r>
              <a:rPr lang="zh-TW" altLang="en-US" dirty="0"/>
              <a:t>內建「題型演練」及「課程解析」</a:t>
            </a:r>
            <a:endParaRPr lang="en-US" altLang="zh-TW" dirty="0"/>
          </a:p>
          <a:p>
            <a:pPr lvl="1"/>
            <a:r>
              <a:rPr lang="zh-TW" altLang="en-US" dirty="0" smtClean="0"/>
              <a:t>不</a:t>
            </a:r>
            <a:r>
              <a:rPr lang="zh-TW" altLang="en-US" dirty="0"/>
              <a:t>定期</a:t>
            </a:r>
            <a:r>
              <a:rPr lang="zh-TW" altLang="en-US" dirty="0" smtClean="0"/>
              <a:t>更新</a:t>
            </a:r>
            <a:endParaRPr lang="en-US" altLang="zh-TW" dirty="0" smtClean="0"/>
          </a:p>
          <a:p>
            <a:r>
              <a:rPr lang="zh-TW" altLang="en-US" dirty="0" smtClean="0"/>
              <a:t>學科</a:t>
            </a:r>
            <a:endParaRPr lang="en-US" altLang="zh-TW" dirty="0"/>
          </a:p>
          <a:p>
            <a:r>
              <a:rPr lang="zh-TW" altLang="en-US" dirty="0"/>
              <a:t>年齡</a:t>
            </a:r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707904" y="3363838"/>
            <a:ext cx="1607910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英文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707904" y="3867894"/>
            <a:ext cx="1596730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國中</a:t>
            </a:r>
            <a:endParaRPr lang="zh-TW" altLang="en-US" sz="2400" b="1" dirty="0">
              <a:solidFill>
                <a:schemeClr val="tx2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2195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新</a:t>
            </a:r>
            <a:r>
              <a:rPr lang="zh-TW" altLang="en-US" dirty="0"/>
              <a:t>多</a:t>
            </a:r>
            <a:r>
              <a:rPr lang="zh-TW" altLang="en-US" dirty="0" smtClean="0"/>
              <a:t>益英</a:t>
            </a:r>
            <a:r>
              <a:rPr lang="zh-TW" altLang="en-US" dirty="0"/>
              <a:t>檢系統操作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①依使用需求，擇一登入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1" y="2240085"/>
            <a:ext cx="5353727" cy="2031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9320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80</Template>
  <TotalTime>3395</TotalTime>
  <Words>3355</Words>
  <Application>Microsoft Office PowerPoint</Application>
  <PresentationFormat>如螢幕大小 (16:9)</PresentationFormat>
  <Paragraphs>629</Paragraphs>
  <Slides>122</Slides>
  <Notes>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122</vt:i4>
      </vt:variant>
    </vt:vector>
  </HeadingPairs>
  <TitlesOfParts>
    <vt:vector size="123" baseType="lpstr">
      <vt:lpstr>80</vt:lpstr>
      <vt:lpstr>公共圖書館電子資源利用</vt:lpstr>
      <vt:lpstr>投影片 2</vt:lpstr>
      <vt:lpstr>電子書的類型</vt:lpstr>
      <vt:lpstr>網路電子書平臺的類型</vt:lpstr>
      <vt:lpstr>電子書的特性與優點</vt:lpstr>
      <vt:lpstr>電子書的缺點</vt:lpstr>
      <vt:lpstr>104年國中小師生電子資源推薦</vt:lpstr>
      <vt:lpstr>館外連線方式</vt:lpstr>
      <vt:lpstr>電子雜誌篇</vt:lpstr>
      <vt:lpstr>凌網HyRead電子書/電子期刊</vt:lpstr>
      <vt:lpstr>凌網HyRead電子書/電子期刊</vt:lpstr>
      <vt:lpstr>凌網HyRead電子書/電子期刊</vt:lpstr>
      <vt:lpstr>凌網HyRead電子書/電子期刊操作方式</vt:lpstr>
      <vt:lpstr>凌網HyRead電子書/電子期刊操作方式</vt:lpstr>
      <vt:lpstr>凌網HyRead電子書/電子期刊操作方式</vt:lpstr>
      <vt:lpstr>凌網HyRead電子書 推薦雜誌</vt:lpstr>
      <vt:lpstr>凌網HyRead電子書 推薦雜誌</vt:lpstr>
      <vt:lpstr>電子書篇</vt:lpstr>
      <vt:lpstr>Funpark童書夢工廠數位互動電子繪本</vt:lpstr>
      <vt:lpstr>Funpark童書夢工廠數位互動電子繪本</vt:lpstr>
      <vt:lpstr>Funpark電子書使用方式</vt:lpstr>
      <vt:lpstr>Funpark電子書使用方式</vt:lpstr>
      <vt:lpstr>Funpark電子書使用方式</vt:lpstr>
      <vt:lpstr>Funpark電子書 推薦好書</vt:lpstr>
      <vt:lpstr>Funpark電子書 推薦好書</vt:lpstr>
      <vt:lpstr>布克聽聽兒童數位閱讀網</vt:lpstr>
      <vt:lpstr>布克聽聽兒童數位閱讀網</vt:lpstr>
      <vt:lpstr>布克聽聽操作方式</vt:lpstr>
      <vt:lpstr>布克聽聽操作方式</vt:lpstr>
      <vt:lpstr>布克聽聽操作方式</vt:lpstr>
      <vt:lpstr>布克聽聽 好書推薦</vt:lpstr>
      <vt:lpstr>布克聽聽 好書推薦</vt:lpstr>
      <vt:lpstr>格林咕嚕熊親子共讀網</vt:lpstr>
      <vt:lpstr>格林咕嚕熊親子共讀網</vt:lpstr>
      <vt:lpstr>格林咕嚕熊親子共讀網操作方式</vt:lpstr>
      <vt:lpstr>格林咕嚕熊親子共讀網操作方式</vt:lpstr>
      <vt:lpstr>格林咕嚕熊親子共讀網操作方式</vt:lpstr>
      <vt:lpstr>格林咕嚕熊親子共讀網 好書推薦</vt:lpstr>
      <vt:lpstr>格林咕嚕熊親子共讀網 好書推薦</vt:lpstr>
      <vt:lpstr>Tumble兒童電子書</vt:lpstr>
      <vt:lpstr>Tumble兒童電子書</vt:lpstr>
      <vt:lpstr>Tumble兒童電子書操作方式</vt:lpstr>
      <vt:lpstr>Tumble兒童電子書操作方式</vt:lpstr>
      <vt:lpstr>Tumble兒童電子書操作方式</vt:lpstr>
      <vt:lpstr>Tumble兒童電子書 好書推薦</vt:lpstr>
      <vt:lpstr>Tumble兒童電子書 好書推薦</vt:lpstr>
      <vt:lpstr>Tumble TalkingBooks</vt:lpstr>
      <vt:lpstr>Tumble TalkingBooks</vt:lpstr>
      <vt:lpstr>Tumble TalkingBooks操作方式</vt:lpstr>
      <vt:lpstr>Tumble TalkingBooks操作方式</vt:lpstr>
      <vt:lpstr>Tumble TalkingBooks好書推薦</vt:lpstr>
      <vt:lpstr>Tumble TalkingBooks好書推薦</vt:lpstr>
      <vt:lpstr>節慶大書</vt:lpstr>
      <vt:lpstr>節慶大書</vt:lpstr>
      <vt:lpstr>節慶大書操作方式</vt:lpstr>
      <vt:lpstr>節慶大書操作方式</vt:lpstr>
      <vt:lpstr>Little Kiss電子書</vt:lpstr>
      <vt:lpstr>Little Kiss電子書</vt:lpstr>
      <vt:lpstr>Little Kiss電子書操作方式</vt:lpstr>
      <vt:lpstr>Little Kiss電子書操作方式</vt:lpstr>
      <vt:lpstr>Little Kiss電子書操作方式</vt:lpstr>
      <vt:lpstr>104年國中小師生電子資源推薦</vt:lpstr>
      <vt:lpstr>資料庫篇</vt:lpstr>
      <vt:lpstr>科學人雜誌中英對照知識庫</vt:lpstr>
      <vt:lpstr>科學人雜誌中英對照知識庫</vt:lpstr>
      <vt:lpstr>科學人操作步驟123</vt:lpstr>
      <vt:lpstr>科學人操作步驟123</vt:lpstr>
      <vt:lpstr>科學人操作步驟123</vt:lpstr>
      <vt:lpstr>天下雜誌群知識庫</vt:lpstr>
      <vt:lpstr>天下雜誌群知識庫</vt:lpstr>
      <vt:lpstr>天下雜誌群知識庫</vt:lpstr>
      <vt:lpstr>天下雜誌群知識庫</vt:lpstr>
      <vt:lpstr>天下雜誌群知識庫操作步驟123</vt:lpstr>
      <vt:lpstr>天下雜誌群知識庫操作步驟123</vt:lpstr>
      <vt:lpstr>天下雜誌群知識庫操作步驟123</vt:lpstr>
      <vt:lpstr>臺灣新聞智慧網資料庫</vt:lpstr>
      <vt:lpstr>臺灣新聞智慧網資料庫</vt:lpstr>
      <vt:lpstr>臺灣新聞智慧網資料庫</vt:lpstr>
      <vt:lpstr>臺灣新聞智慧網操作步驟123</vt:lpstr>
      <vt:lpstr>臺灣新聞智慧網操作步驟123</vt:lpstr>
      <vt:lpstr>臺灣新聞智慧網操作步驟123</vt:lpstr>
      <vt:lpstr>原版報紙資料庫</vt:lpstr>
      <vt:lpstr>原版報紙資料庫</vt:lpstr>
      <vt:lpstr>原版報紙資料庫操作步驟123</vt:lpstr>
      <vt:lpstr>原版報紙資料庫操作步驟123</vt:lpstr>
      <vt:lpstr>原版報紙資料庫操作步驟123</vt:lpstr>
      <vt:lpstr>國語日報知識庫</vt:lpstr>
      <vt:lpstr>國語日報知識庫</vt:lpstr>
      <vt:lpstr>國語日報知識庫操作步驟123</vt:lpstr>
      <vt:lpstr>國語日報知識庫操作步驟123</vt:lpstr>
      <vt:lpstr>國語日報知識庫操作步驟123</vt:lpstr>
      <vt:lpstr>PELAPELA日本語課程學習資料庫</vt:lpstr>
      <vt:lpstr>PELAPELA日本語課程學習資料庫</vt:lpstr>
      <vt:lpstr>PELAPELA資料庫操作步驟123</vt:lpstr>
      <vt:lpstr>PELAPELA資料庫操作步驟123</vt:lpstr>
      <vt:lpstr>PELAPELA資料庫操作步驟123</vt:lpstr>
      <vt:lpstr>智慧藏新多益擬真英檢系統</vt:lpstr>
      <vt:lpstr>智慧藏新多益擬真英檢系統</vt:lpstr>
      <vt:lpstr>新多益英檢系統操作步驟123</vt:lpstr>
      <vt:lpstr>新多益英檢系統操作步驟123</vt:lpstr>
      <vt:lpstr>新多益英檢系統操作步驟123</vt:lpstr>
      <vt:lpstr>空中英語教室-影音典藏學習系統</vt:lpstr>
      <vt:lpstr>空中英語教室-影音典藏學習系統</vt:lpstr>
      <vt:lpstr>空中英語教室操作步驟123</vt:lpstr>
      <vt:lpstr>空中英語教室操作步驟123</vt:lpstr>
      <vt:lpstr>空中英語教室操作步驟123</vt:lpstr>
      <vt:lpstr>美聯社新聞英文影音資源庫</vt:lpstr>
      <vt:lpstr>美聯社新聞英文影音資源庫</vt:lpstr>
      <vt:lpstr>美聯社新聞資源庫操作步驟123</vt:lpstr>
      <vt:lpstr>美聯社新聞資源庫操作步驟123</vt:lpstr>
      <vt:lpstr>美聯社新聞資源庫操作步驟123</vt:lpstr>
      <vt:lpstr>104國中小教師電子資源推薦</vt:lpstr>
      <vt:lpstr>網路辦證</vt:lpstr>
      <vt:lpstr>網路辦證流程</vt:lpstr>
      <vt:lpstr>①進入北市圖館藏查詢系統</vt:lpstr>
      <vt:lpstr>②進入網路辦證服務系統</vt:lpstr>
      <vt:lpstr>③可先查詢是否曾辦過借閱證</vt:lpstr>
      <vt:lpstr>例：已辦過借書證，用身分證字號查詢</vt:lpstr>
      <vt:lpstr>④未辦過圖書證，才可繼續網路辦證</vt:lpstr>
      <vt:lpstr>⑤填寫相關資料，選「確定」</vt:lpstr>
      <vt:lpstr>網路辦證完成後…</vt:lpstr>
      <vt:lpstr>投影片 122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tpl</dc:creator>
  <cp:lastModifiedBy>user</cp:lastModifiedBy>
  <cp:revision>138</cp:revision>
  <dcterms:created xsi:type="dcterms:W3CDTF">2015-01-15T02:33:51Z</dcterms:created>
  <dcterms:modified xsi:type="dcterms:W3CDTF">2016-03-30T01:46:22Z</dcterms:modified>
</cp:coreProperties>
</file>