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2" r:id="rId4"/>
    <p:sldMasterId id="2147483703" r:id="rId5"/>
  </p:sldMasterIdLst>
  <p:sldIdLst>
    <p:sldId id="256" r:id="rId6"/>
    <p:sldId id="262" r:id="rId7"/>
    <p:sldId id="257" r:id="rId8"/>
    <p:sldId id="277" r:id="rId9"/>
    <p:sldId id="279" r:id="rId10"/>
    <p:sldId id="276" r:id="rId11"/>
    <p:sldId id="275" r:id="rId12"/>
    <p:sldId id="258" r:id="rId13"/>
    <p:sldId id="278" r:id="rId14"/>
    <p:sldId id="267" r:id="rId15"/>
    <p:sldId id="265" r:id="rId16"/>
    <p:sldId id="281" r:id="rId17"/>
    <p:sldId id="280" r:id="rId18"/>
    <p:sldId id="282" r:id="rId19"/>
    <p:sldId id="283" r:id="rId20"/>
    <p:sldId id="266" r:id="rId21"/>
    <p:sldId id="271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CC33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/>
          <a:lstStyle/>
          <a:p>
            <a:pPr>
              <a:defRPr/>
            </a:pPr>
            <a:r>
              <a:rPr lang="zh-TW" altLang="en-US" sz="1200"/>
              <a:t>校園小黑蚊不同地點密度調查長條圖</a:t>
            </a:r>
          </a:p>
        </c:rich>
      </c:tx>
      <c:layout>
        <c:manualLayout>
          <c:xMode val="edge"/>
          <c:yMode val="edge"/>
          <c:x val="0.30166108804448083"/>
          <c:y val="0.88473411879554364"/>
        </c:manualLayout>
      </c:layout>
    </c:title>
    <c:plotArea>
      <c:layout>
        <c:manualLayout>
          <c:layoutTarget val="inner"/>
          <c:xMode val="edge"/>
          <c:yMode val="edge"/>
          <c:x val="0.18032174103237128"/>
          <c:y val="0.20799795858851008"/>
          <c:w val="0.73916579177602759"/>
          <c:h val="0.54477362204724411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隻/10分</c:v>
                </c:pt>
              </c:strCache>
            </c:strRef>
          </c:tx>
          <c:cat>
            <c:strRef>
              <c:f>Sheet1!$B$2:$G$2</c:f>
              <c:strCache>
                <c:ptCount val="6"/>
                <c:pt idx="0">
                  <c:v>辦公室水溝</c:v>
                </c:pt>
                <c:pt idx="1">
                  <c:v>松樹區</c:v>
                </c:pt>
                <c:pt idx="2">
                  <c:v>籃球場</c:v>
                </c:pt>
                <c:pt idx="3">
                  <c:v>東穿堂</c:v>
                </c:pt>
                <c:pt idx="4">
                  <c:v>遊戲區</c:v>
                </c:pt>
                <c:pt idx="5">
                  <c:v>體育館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15</c:v>
                </c:pt>
                <c:pt idx="1">
                  <c:v>24</c:v>
                </c:pt>
                <c:pt idx="2">
                  <c:v>16</c:v>
                </c:pt>
                <c:pt idx="3">
                  <c:v>8</c:v>
                </c:pt>
                <c:pt idx="4">
                  <c:v>22</c:v>
                </c:pt>
                <c:pt idx="5">
                  <c:v>11</c:v>
                </c:pt>
              </c:numCache>
            </c:numRef>
          </c:val>
        </c:ser>
        <c:axId val="72043520"/>
        <c:axId val="67130112"/>
      </c:barChart>
      <c:catAx>
        <c:axId val="7204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zh-TW"/>
          </a:p>
        </c:txPr>
        <c:crossAx val="67130112"/>
        <c:crosses val="autoZero"/>
        <c:auto val="1"/>
        <c:lblAlgn val="ctr"/>
        <c:lblOffset val="100"/>
      </c:catAx>
      <c:valAx>
        <c:axId val="67130112"/>
        <c:scaling>
          <c:orientation val="minMax"/>
        </c:scaling>
        <c:axPos val="l"/>
        <c:majorGridlines/>
        <c:numFmt formatCode="General" sourceLinked="1"/>
        <c:tickLblPos val="nextTo"/>
        <c:crossAx val="72043520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900"/>
            </a:pPr>
            <a:endParaRPr lang="zh-TW"/>
          </a:p>
        </c:txPr>
      </c:legendEntry>
      <c:layout>
        <c:manualLayout>
          <c:xMode val="edge"/>
          <c:yMode val="edge"/>
          <c:x val="0"/>
          <c:y val="0.21531879883006408"/>
          <c:w val="0.12911548556430502"/>
          <c:h val="7.8125546806649154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/>
            </a:pPr>
            <a:r>
              <a:rPr lang="en-US" altLang="zh-TW" sz="1600"/>
              <a:t>2009</a:t>
            </a:r>
            <a:r>
              <a:rPr lang="zh-TW" altLang="en-US" sz="1600"/>
              <a:t>年</a:t>
            </a:r>
            <a:r>
              <a:rPr lang="en-US" altLang="zh-TW" sz="1600"/>
              <a:t>6</a:t>
            </a:r>
            <a:r>
              <a:rPr lang="zh-TW" altLang="en-US" sz="1600"/>
              <a:t>月</a:t>
            </a:r>
            <a:r>
              <a:rPr lang="en-US" altLang="zh-TW" sz="1600"/>
              <a:t>21</a:t>
            </a:r>
            <a:r>
              <a:rPr lang="zh-TW" altLang="en-US" sz="1600"/>
              <a:t>日台中縣大坑民德里土地公廟台灣鋏蠓不同時段密度折線圖</a:t>
            </a:r>
          </a:p>
        </c:rich>
      </c:tx>
      <c:layout>
        <c:manualLayout>
          <c:xMode val="edge"/>
          <c:yMode val="edge"/>
          <c:x val="0.10419444444444451"/>
          <c:y val="2.777777777777780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隻/20分</c:v>
                </c:pt>
              </c:strCache>
            </c:strRef>
          </c:tx>
          <c:marker>
            <c:symbol val="none"/>
          </c:marker>
          <c:cat>
            <c:strRef>
              <c:f>Sheet1!$B$3:$K$3</c:f>
              <c:strCache>
                <c:ptCount val="10"/>
                <c:pt idx="0">
                  <c:v>八時</c:v>
                </c:pt>
                <c:pt idx="1">
                  <c:v>九時</c:v>
                </c:pt>
                <c:pt idx="2">
                  <c:v>十時</c:v>
                </c:pt>
                <c:pt idx="3">
                  <c:v>十一時</c:v>
                </c:pt>
                <c:pt idx="4">
                  <c:v>十二時</c:v>
                </c:pt>
                <c:pt idx="5">
                  <c:v>十三時</c:v>
                </c:pt>
                <c:pt idx="6">
                  <c:v>十四時</c:v>
                </c:pt>
                <c:pt idx="7">
                  <c:v>十五時</c:v>
                </c:pt>
                <c:pt idx="8">
                  <c:v>十六時</c:v>
                </c:pt>
                <c:pt idx="9">
                  <c:v>十七時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14</c:v>
                </c:pt>
                <c:pt idx="1">
                  <c:v>40</c:v>
                </c:pt>
                <c:pt idx="2">
                  <c:v>37</c:v>
                </c:pt>
                <c:pt idx="3">
                  <c:v>98</c:v>
                </c:pt>
                <c:pt idx="4">
                  <c:v>55</c:v>
                </c:pt>
                <c:pt idx="5">
                  <c:v>102</c:v>
                </c:pt>
                <c:pt idx="6">
                  <c:v>66</c:v>
                </c:pt>
                <c:pt idx="7">
                  <c:v>65</c:v>
                </c:pt>
                <c:pt idx="8">
                  <c:v>48</c:v>
                </c:pt>
                <c:pt idx="9">
                  <c:v>18</c:v>
                </c:pt>
              </c:numCache>
            </c:numRef>
          </c:val>
        </c:ser>
        <c:marker val="1"/>
        <c:axId val="51395200"/>
        <c:axId val="51404800"/>
      </c:lineChart>
      <c:catAx>
        <c:axId val="51395200"/>
        <c:scaling>
          <c:orientation val="minMax"/>
        </c:scaling>
        <c:axPos val="b"/>
        <c:tickLblPos val="nextTo"/>
        <c:crossAx val="51404800"/>
        <c:crosses val="autoZero"/>
        <c:auto val="1"/>
        <c:lblAlgn val="ctr"/>
        <c:lblOffset val="100"/>
      </c:catAx>
      <c:valAx>
        <c:axId val="51404800"/>
        <c:scaling>
          <c:orientation val="minMax"/>
        </c:scaling>
        <c:axPos val="l"/>
        <c:majorGridlines/>
        <c:numFmt formatCode="General" sourceLinked="1"/>
        <c:tickLblPos val="nextTo"/>
        <c:crossAx val="5139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552525091713774E-3"/>
          <c:y val="0.13824724603249211"/>
          <c:w val="0.13360471402375682"/>
          <c:h val="4.6030141950039738E-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78142" y="2628067"/>
            <a:ext cx="3896227" cy="63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主標 </a:t>
            </a:r>
            <a:endParaRPr lang="zh-TW" altLang="en-US" dirty="0"/>
          </a:p>
        </p:txBody>
      </p:sp>
      <p:sp>
        <p:nvSpPr>
          <p:cNvPr id="28" name="文字版面配置區 23"/>
          <p:cNvSpPr>
            <a:spLocks noGrp="1"/>
          </p:cNvSpPr>
          <p:nvPr>
            <p:ph type="body" sz="quarter" idx="11" hasCustomPrompt="1"/>
          </p:nvPr>
        </p:nvSpPr>
        <p:spPr>
          <a:xfrm>
            <a:off x="5645489" y="2839702"/>
            <a:ext cx="2466852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講者：</a:t>
            </a: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044609" y="1355562"/>
            <a:ext cx="409157" cy="1743575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15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第　站</a:t>
            </a:r>
            <a:endParaRPr lang="zh-TW" altLang="en-US" dirty="0"/>
          </a:p>
        </p:txBody>
      </p:sp>
      <p:sp>
        <p:nvSpPr>
          <p:cNvPr id="33" name="文字版面配置區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8142" y="3347409"/>
            <a:ext cx="6534200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副標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1578142" y="6293180"/>
            <a:ext cx="2935705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講課日期－</a:t>
            </a:r>
            <a:r>
              <a:rPr lang="en-US" altLang="zh-TW" dirty="0" smtClean="0"/>
              <a:t>20**/**/**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8650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E479-14CF-4CAA-A902-30E0A9F3D478}" type="datetimeFigureOut">
              <a:rPr lang="zh-TW" altLang="en-US" smtClean="0"/>
              <a:pPr/>
              <a:t>2018/3/21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FDA6F-2EE8-4CE1-B855-E9D3428C3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2205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5E479-14CF-4CAA-A902-30E0A9F3D478}" type="datetimeFigureOut">
              <a:rPr lang="zh-TW" altLang="en-US" smtClean="0"/>
              <a:pPr/>
              <a:t>2018/3/21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8FDA6F-2EE8-4CE1-B855-E9D3428C3F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4391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78142" y="2628067"/>
            <a:ext cx="3896227" cy="63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主標 </a:t>
            </a:r>
            <a:endParaRPr lang="zh-TW" altLang="en-US" dirty="0"/>
          </a:p>
        </p:txBody>
      </p:sp>
      <p:sp>
        <p:nvSpPr>
          <p:cNvPr id="28" name="文字版面配置區 23"/>
          <p:cNvSpPr>
            <a:spLocks noGrp="1"/>
          </p:cNvSpPr>
          <p:nvPr>
            <p:ph type="body" sz="quarter" idx="11" hasCustomPrompt="1"/>
          </p:nvPr>
        </p:nvSpPr>
        <p:spPr>
          <a:xfrm>
            <a:off x="5645489" y="2839702"/>
            <a:ext cx="2466852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講者：</a:t>
            </a: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044609" y="1355562"/>
            <a:ext cx="409157" cy="1743575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15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第　站</a:t>
            </a:r>
            <a:endParaRPr lang="zh-TW" altLang="en-US" dirty="0"/>
          </a:p>
        </p:txBody>
      </p:sp>
      <p:sp>
        <p:nvSpPr>
          <p:cNvPr id="33" name="文字版面配置區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8142" y="3347409"/>
            <a:ext cx="6534200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副標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1578142" y="6293180"/>
            <a:ext cx="2935705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講課日期－</a:t>
            </a:r>
            <a:r>
              <a:rPr lang="en-US" altLang="zh-TW" dirty="0" smtClean="0"/>
              <a:t>20**/**/**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9859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695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1082676" y="1600200"/>
            <a:ext cx="7291136" cy="4307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676" y="914402"/>
            <a:ext cx="2443163" cy="4810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單元標題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542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0" hasCustomPrompt="1"/>
          </p:nvPr>
        </p:nvSpPr>
        <p:spPr>
          <a:xfrm>
            <a:off x="1419479" y="1491500"/>
            <a:ext cx="6740859" cy="3730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17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與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2"/>
          <p:cNvSpPr>
            <a:spLocks noGrp="1"/>
          </p:cNvSpPr>
          <p:nvPr>
            <p:ph type="body" idx="1"/>
          </p:nvPr>
        </p:nvSpPr>
        <p:spPr>
          <a:xfrm>
            <a:off x="900712" y="1127714"/>
            <a:ext cx="3534577" cy="7527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內容版面配置區 3"/>
          <p:cNvSpPr>
            <a:spLocks noGrp="1"/>
          </p:cNvSpPr>
          <p:nvPr>
            <p:ph sz="half" idx="2"/>
          </p:nvPr>
        </p:nvSpPr>
        <p:spPr>
          <a:xfrm>
            <a:off x="900712" y="1951626"/>
            <a:ext cx="3534578" cy="336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32543" y="1127714"/>
            <a:ext cx="3551982" cy="7527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5"/>
          <p:cNvSpPr>
            <a:spLocks noGrp="1"/>
          </p:cNvSpPr>
          <p:nvPr>
            <p:ph sz="quarter" idx="4"/>
          </p:nvPr>
        </p:nvSpPr>
        <p:spPr>
          <a:xfrm>
            <a:off x="4732543" y="1951626"/>
            <a:ext cx="3551984" cy="336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09358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排文字版面配置區 7"/>
          <p:cNvSpPr>
            <a:spLocks noGrp="1"/>
          </p:cNvSpPr>
          <p:nvPr>
            <p:ph type="body" orient="vert" sz="quarter" idx="10"/>
          </p:nvPr>
        </p:nvSpPr>
        <p:spPr>
          <a:xfrm>
            <a:off x="1094457" y="1107239"/>
            <a:ext cx="6942137" cy="4294188"/>
          </a:xfrm>
          <a:prstGeom prst="rect">
            <a:avLst/>
          </a:prstGeom>
        </p:spPr>
        <p:txBody>
          <a:bodyPr vert="eaVert"/>
          <a:lstStyle>
            <a:lvl1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5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5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6929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236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頁、版權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5788" y="1840832"/>
            <a:ext cx="7051781" cy="3738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4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88" y="1237847"/>
            <a:ext cx="3444313" cy="4947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參考文獻與致謝</a:t>
            </a:r>
          </a:p>
        </p:txBody>
      </p:sp>
    </p:spTree>
    <p:extLst>
      <p:ext uri="{BB962C8B-B14F-4D97-AF65-F5344CB8AC3E}">
        <p14:creationId xmlns="" xmlns:p14="http://schemas.microsoft.com/office/powerpoint/2010/main" val="5410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6867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prstClr val="white"/>
                </a:solidFill>
              </a:rPr>
              <a:t>討論時間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959133" y="3092492"/>
            <a:ext cx="2355568" cy="673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5962932" y="3092492"/>
            <a:ext cx="2380968" cy="6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01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1D17-8C1E-497D-A48E-A9F203E9D5B8}" type="datetimeFigureOut">
              <a:rPr lang="zh-TW" altLang="en-US">
                <a:solidFill>
                  <a:prstClr val="black"/>
                </a:solidFill>
              </a:rPr>
              <a:pPr>
                <a:defRPr/>
              </a:pPr>
              <a:t>2018/3/21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334ADD-D30A-450D-A69B-780891DAC254}" type="slidenum">
              <a:rPr lang="zh-TW" altLang="en-US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592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307B03-60FE-4516-96FE-1FEC701A0E7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2018/3/21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奈米科學導覽志工培訓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A4CBCF-33E0-45C6-9D48-DE550CCAC32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702625" cy="687348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835697" y="1196752"/>
            <a:ext cx="5689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78142" y="2628067"/>
            <a:ext cx="3896227" cy="63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主標 </a:t>
            </a:r>
            <a:endParaRPr lang="zh-TW" altLang="en-US" dirty="0"/>
          </a:p>
        </p:txBody>
      </p:sp>
      <p:sp>
        <p:nvSpPr>
          <p:cNvPr id="28" name="文字版面配置區 23"/>
          <p:cNvSpPr>
            <a:spLocks noGrp="1"/>
          </p:cNvSpPr>
          <p:nvPr>
            <p:ph type="body" sz="quarter" idx="11" hasCustomPrompt="1"/>
          </p:nvPr>
        </p:nvSpPr>
        <p:spPr>
          <a:xfrm>
            <a:off x="5645489" y="2839702"/>
            <a:ext cx="2466852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講者：</a:t>
            </a: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044609" y="1355562"/>
            <a:ext cx="409157" cy="1743575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15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第　站</a:t>
            </a:r>
            <a:endParaRPr lang="zh-TW" altLang="en-US" dirty="0"/>
          </a:p>
        </p:txBody>
      </p:sp>
      <p:sp>
        <p:nvSpPr>
          <p:cNvPr id="33" name="文字版面配置區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8142" y="3347409"/>
            <a:ext cx="6534200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副標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1578142" y="6293180"/>
            <a:ext cx="2935705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講課日期－</a:t>
            </a:r>
            <a:r>
              <a:rPr lang="en-US" altLang="zh-TW" dirty="0" smtClean="0"/>
              <a:t>20**/**/**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459101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230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1082676" y="1600200"/>
            <a:ext cx="7291136" cy="4307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676" y="914402"/>
            <a:ext cx="7291136" cy="4810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單元標題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4071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0" hasCustomPrompt="1"/>
          </p:nvPr>
        </p:nvSpPr>
        <p:spPr>
          <a:xfrm>
            <a:off x="1419479" y="1491500"/>
            <a:ext cx="6740859" cy="3730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083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頁、版權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5788" y="1840832"/>
            <a:ext cx="7051781" cy="3738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11080" y="1255088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100" b="1" dirty="0" smtClean="0">
                <a:solidFill>
                  <a:srgbClr val="70AD47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</a:rPr>
              <a:t>參考文獻與致謝</a:t>
            </a:r>
          </a:p>
        </p:txBody>
      </p:sp>
    </p:spTree>
    <p:extLst>
      <p:ext uri="{BB962C8B-B14F-4D97-AF65-F5344CB8AC3E}">
        <p14:creationId xmlns="" xmlns:p14="http://schemas.microsoft.com/office/powerpoint/2010/main" val="352120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solidFill>
                  <a:prstClr val="white"/>
                </a:solidFill>
              </a:rPr>
              <a:t>討論時間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7746"/>
          <a:stretch/>
        </p:blipFill>
        <p:spPr>
          <a:xfrm>
            <a:off x="959133" y="3092492"/>
            <a:ext cx="2355568" cy="673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7183"/>
          <a:stretch/>
        </p:blipFill>
        <p:spPr>
          <a:xfrm>
            <a:off x="5962932" y="3092492"/>
            <a:ext cx="2380968" cy="6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870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62877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A281-88EC-4417-98A9-C19DFF60392C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1082676" y="1600200"/>
            <a:ext cx="7291136" cy="4307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676" y="914402"/>
            <a:ext cx="2443163" cy="4810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單元標題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6361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78142" y="2628067"/>
            <a:ext cx="3896227" cy="63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主標 </a:t>
            </a:r>
            <a:endParaRPr lang="zh-TW" altLang="en-US" dirty="0"/>
          </a:p>
        </p:txBody>
      </p:sp>
      <p:sp>
        <p:nvSpPr>
          <p:cNvPr id="28" name="文字版面配置區 23"/>
          <p:cNvSpPr>
            <a:spLocks noGrp="1"/>
          </p:cNvSpPr>
          <p:nvPr>
            <p:ph type="body" sz="quarter" idx="11" hasCustomPrompt="1"/>
          </p:nvPr>
        </p:nvSpPr>
        <p:spPr>
          <a:xfrm>
            <a:off x="5645489" y="2839702"/>
            <a:ext cx="2466852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講者：</a:t>
            </a: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044609" y="1355562"/>
            <a:ext cx="409157" cy="1743575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15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第　站</a:t>
            </a:r>
            <a:endParaRPr lang="zh-TW" altLang="en-US" dirty="0"/>
          </a:p>
        </p:txBody>
      </p:sp>
      <p:sp>
        <p:nvSpPr>
          <p:cNvPr id="33" name="文字版面配置區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8142" y="3347409"/>
            <a:ext cx="6534200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副標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1578142" y="6293180"/>
            <a:ext cx="2935705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講課日期－</a:t>
            </a:r>
            <a:r>
              <a:rPr lang="en-US" altLang="zh-TW" dirty="0" smtClean="0"/>
              <a:t>20**/**/**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2397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2570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1082676" y="1600200"/>
            <a:ext cx="7291136" cy="4307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676" y="914402"/>
            <a:ext cx="2443163" cy="4810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單元標題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4171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0" hasCustomPrompt="1"/>
          </p:nvPr>
        </p:nvSpPr>
        <p:spPr>
          <a:xfrm>
            <a:off x="1419479" y="1491500"/>
            <a:ext cx="6740859" cy="3730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6652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與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2"/>
          <p:cNvSpPr>
            <a:spLocks noGrp="1"/>
          </p:cNvSpPr>
          <p:nvPr>
            <p:ph type="body" idx="1"/>
          </p:nvPr>
        </p:nvSpPr>
        <p:spPr>
          <a:xfrm>
            <a:off x="900712" y="1127714"/>
            <a:ext cx="3534577" cy="7527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內容版面配置區 3"/>
          <p:cNvSpPr>
            <a:spLocks noGrp="1"/>
          </p:cNvSpPr>
          <p:nvPr>
            <p:ph sz="half" idx="2"/>
          </p:nvPr>
        </p:nvSpPr>
        <p:spPr>
          <a:xfrm>
            <a:off x="900712" y="1951626"/>
            <a:ext cx="3534578" cy="336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32543" y="1127714"/>
            <a:ext cx="3551982" cy="7527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5"/>
          <p:cNvSpPr>
            <a:spLocks noGrp="1"/>
          </p:cNvSpPr>
          <p:nvPr>
            <p:ph sz="quarter" idx="4"/>
          </p:nvPr>
        </p:nvSpPr>
        <p:spPr>
          <a:xfrm>
            <a:off x="4732543" y="1951626"/>
            <a:ext cx="3551984" cy="336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312739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排文字版面配置區 7"/>
          <p:cNvSpPr>
            <a:spLocks noGrp="1"/>
          </p:cNvSpPr>
          <p:nvPr>
            <p:ph type="body" orient="vert" sz="quarter" idx="10"/>
          </p:nvPr>
        </p:nvSpPr>
        <p:spPr>
          <a:xfrm>
            <a:off x="1094457" y="1107239"/>
            <a:ext cx="6942137" cy="4294188"/>
          </a:xfrm>
          <a:prstGeom prst="rect">
            <a:avLst/>
          </a:prstGeom>
        </p:spPr>
        <p:txBody>
          <a:bodyPr vert="eaVert"/>
          <a:lstStyle>
            <a:lvl1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5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5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527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903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頁、版權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5788" y="1840832"/>
            <a:ext cx="7051781" cy="3738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4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88" y="1237847"/>
            <a:ext cx="3444313" cy="4947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參考文獻與致謝</a:t>
            </a:r>
          </a:p>
        </p:txBody>
      </p:sp>
    </p:spTree>
    <p:extLst>
      <p:ext uri="{BB962C8B-B14F-4D97-AF65-F5344CB8AC3E}">
        <p14:creationId xmlns="" xmlns:p14="http://schemas.microsoft.com/office/powerpoint/2010/main" val="117963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prstClr val="white"/>
                </a:solidFill>
              </a:rPr>
              <a:t>討論時間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959133" y="3092492"/>
            <a:ext cx="2355568" cy="673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5962932" y="3092492"/>
            <a:ext cx="2380968" cy="6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3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307B03-60FE-4516-96FE-1FEC701A0E7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2018/3/21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奈米科學導覽志工培訓</a:t>
            </a: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A4CBCF-33E0-45C6-9D48-DE550CCAC32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702625" cy="6873489"/>
          </a:xfrm>
          <a:prstGeom prst="rect">
            <a:avLst/>
          </a:prstGeom>
        </p:spPr>
      </p:pic>
      <p:cxnSp>
        <p:nvCxnSpPr>
          <p:cNvPr id="11" name="直線接點 10"/>
          <p:cNvCxnSpPr/>
          <p:nvPr/>
        </p:nvCxnSpPr>
        <p:spPr>
          <a:xfrm>
            <a:off x="1835697" y="1196752"/>
            <a:ext cx="5689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905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0" hasCustomPrompt="1"/>
          </p:nvPr>
        </p:nvSpPr>
        <p:spPr>
          <a:xfrm>
            <a:off x="1419479" y="1491500"/>
            <a:ext cx="6740859" cy="3730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586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78142" y="2628067"/>
            <a:ext cx="3896227" cy="63349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主標 </a:t>
            </a:r>
            <a:endParaRPr lang="zh-TW" altLang="en-US" dirty="0"/>
          </a:p>
        </p:txBody>
      </p:sp>
      <p:sp>
        <p:nvSpPr>
          <p:cNvPr id="28" name="文字版面配置區 23"/>
          <p:cNvSpPr>
            <a:spLocks noGrp="1"/>
          </p:cNvSpPr>
          <p:nvPr>
            <p:ph type="body" sz="quarter" idx="11" hasCustomPrompt="1"/>
          </p:nvPr>
        </p:nvSpPr>
        <p:spPr>
          <a:xfrm>
            <a:off x="5645489" y="2839702"/>
            <a:ext cx="2466852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講者：</a:t>
            </a: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044609" y="1355562"/>
            <a:ext cx="409157" cy="1743575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 sz="15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第　站</a:t>
            </a:r>
            <a:endParaRPr lang="zh-TW" altLang="en-US" dirty="0"/>
          </a:p>
        </p:txBody>
      </p:sp>
      <p:sp>
        <p:nvSpPr>
          <p:cNvPr id="33" name="文字版面配置區 23"/>
          <p:cNvSpPr>
            <a:spLocks noGrp="1"/>
          </p:cNvSpPr>
          <p:nvPr>
            <p:ph type="body" sz="quarter" idx="13" hasCustomPrompt="1"/>
          </p:nvPr>
        </p:nvSpPr>
        <p:spPr>
          <a:xfrm>
            <a:off x="1578142" y="3347409"/>
            <a:ext cx="6534200" cy="421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副標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1578142" y="6293180"/>
            <a:ext cx="2935705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講課日期－</a:t>
            </a:r>
            <a:r>
              <a:rPr lang="en-US" altLang="zh-TW" dirty="0" smtClean="0"/>
              <a:t>20**/**/**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944899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0148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單元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3"/>
          <p:cNvSpPr>
            <a:spLocks noGrp="1"/>
          </p:cNvSpPr>
          <p:nvPr>
            <p:ph sz="half" idx="2"/>
          </p:nvPr>
        </p:nvSpPr>
        <p:spPr>
          <a:xfrm>
            <a:off x="1082676" y="1600200"/>
            <a:ext cx="7291136" cy="4307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2676" y="914402"/>
            <a:ext cx="7291136" cy="4810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單元標題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8270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0" hasCustomPrompt="1"/>
          </p:nvPr>
        </p:nvSpPr>
        <p:spPr>
          <a:xfrm>
            <a:off x="1419479" y="1491500"/>
            <a:ext cx="6740859" cy="3730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9318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頁、版權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5788" y="1840832"/>
            <a:ext cx="7051781" cy="3738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11080" y="1255088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100" b="1" dirty="0" smtClean="0">
                <a:solidFill>
                  <a:srgbClr val="70AD47">
                    <a:lumMod val="50000"/>
                  </a:srgbClr>
                </a:solidFill>
                <a:latin typeface="Arial" panose="020B0604020202020204"/>
                <a:ea typeface="微軟正黑體" panose="020B0604030504040204" pitchFamily="34" charset="-120"/>
              </a:rPr>
              <a:t>參考文獻與致謝</a:t>
            </a:r>
          </a:p>
        </p:txBody>
      </p:sp>
    </p:spTree>
    <p:extLst>
      <p:ext uri="{BB962C8B-B14F-4D97-AF65-F5344CB8AC3E}">
        <p14:creationId xmlns="" xmlns:p14="http://schemas.microsoft.com/office/powerpoint/2010/main" val="106256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 smtClean="0">
                <a:solidFill>
                  <a:prstClr val="white"/>
                </a:solidFill>
              </a:rPr>
              <a:t>討論時間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7746"/>
          <a:stretch/>
        </p:blipFill>
        <p:spPr>
          <a:xfrm>
            <a:off x="959133" y="3092492"/>
            <a:ext cx="2355568" cy="673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7183"/>
          <a:stretch/>
        </p:blipFill>
        <p:spPr>
          <a:xfrm>
            <a:off x="5962932" y="3092492"/>
            <a:ext cx="2380968" cy="6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78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與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2"/>
          <p:cNvSpPr>
            <a:spLocks noGrp="1"/>
          </p:cNvSpPr>
          <p:nvPr>
            <p:ph type="body" idx="1"/>
          </p:nvPr>
        </p:nvSpPr>
        <p:spPr>
          <a:xfrm>
            <a:off x="900712" y="1127714"/>
            <a:ext cx="3534577" cy="7527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內容版面配置區 3"/>
          <p:cNvSpPr>
            <a:spLocks noGrp="1"/>
          </p:cNvSpPr>
          <p:nvPr>
            <p:ph sz="half" idx="2"/>
          </p:nvPr>
        </p:nvSpPr>
        <p:spPr>
          <a:xfrm>
            <a:off x="900712" y="1951626"/>
            <a:ext cx="3534578" cy="336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32543" y="1127714"/>
            <a:ext cx="3551982" cy="7527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5"/>
          <p:cNvSpPr>
            <a:spLocks noGrp="1"/>
          </p:cNvSpPr>
          <p:nvPr>
            <p:ph sz="quarter" idx="4"/>
          </p:nvPr>
        </p:nvSpPr>
        <p:spPr>
          <a:xfrm>
            <a:off x="4732543" y="1951626"/>
            <a:ext cx="3551984" cy="336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="" xmlns:p14="http://schemas.microsoft.com/office/powerpoint/2010/main" val="186710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排文字版面配置區 7"/>
          <p:cNvSpPr>
            <a:spLocks noGrp="1"/>
          </p:cNvSpPr>
          <p:nvPr>
            <p:ph type="body" orient="vert" sz="quarter" idx="10"/>
          </p:nvPr>
        </p:nvSpPr>
        <p:spPr>
          <a:xfrm>
            <a:off x="1094457" y="1107239"/>
            <a:ext cx="6942137" cy="4294188"/>
          </a:xfrm>
          <a:prstGeom prst="rect">
            <a:avLst/>
          </a:prstGeom>
        </p:spPr>
        <p:txBody>
          <a:bodyPr vert="eaVert"/>
          <a:lstStyle>
            <a:lvl1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5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5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65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302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頁、版權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5788" y="1840832"/>
            <a:ext cx="7051781" cy="3738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4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88" y="1237847"/>
            <a:ext cx="3444313" cy="4947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參考文獻與致謝</a:t>
            </a:r>
          </a:p>
        </p:txBody>
      </p:sp>
    </p:spTree>
    <p:extLst>
      <p:ext uri="{BB962C8B-B14F-4D97-AF65-F5344CB8AC3E}">
        <p14:creationId xmlns="" xmlns:p14="http://schemas.microsoft.com/office/powerpoint/2010/main" val="165240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 smtClean="0">
                <a:solidFill>
                  <a:schemeClr val="bg1"/>
                </a:solidFill>
              </a:rPr>
              <a:t>討論時間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959133" y="3092492"/>
            <a:ext cx="2355568" cy="6730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5962932" y="3092492"/>
            <a:ext cx="2380968" cy="673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3648"/>
            <a:ext cx="3638550" cy="3129602"/>
          </a:xfrm>
          <a:prstGeom prst="rect">
            <a:avLst/>
          </a:prstGeom>
        </p:spPr>
      </p:pic>
      <p:pic>
        <p:nvPicPr>
          <p:cNvPr id="5" name="Picture 6" descr="http://i.creativecommons.org/l/by-nc-sa/3.0/tw/88x31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27" y="6286502"/>
            <a:ext cx="1235737" cy="4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001" b="-6834"/>
          <a:stretch/>
        </p:blipFill>
        <p:spPr>
          <a:xfrm>
            <a:off x="4379365" y="3525992"/>
            <a:ext cx="5020131" cy="357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0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3648"/>
            <a:ext cx="3638550" cy="3129602"/>
          </a:xfrm>
          <a:prstGeom prst="rect">
            <a:avLst/>
          </a:prstGeom>
        </p:spPr>
      </p:pic>
      <p:pic>
        <p:nvPicPr>
          <p:cNvPr id="5" name="Picture 6" descr="http://i.creativecommons.org/l/by-nc-sa/3.0/tw/88x31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27" y="6286502"/>
            <a:ext cx="1235737" cy="4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001" b="-6834"/>
          <a:stretch/>
        </p:blipFill>
        <p:spPr>
          <a:xfrm>
            <a:off x="4379365" y="3525992"/>
            <a:ext cx="5020131" cy="357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6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45" t="5679" r="55130" b="51836"/>
          <a:stretch/>
        </p:blipFill>
        <p:spPr>
          <a:xfrm>
            <a:off x="0" y="-13648"/>
            <a:ext cx="3638550" cy="3129602"/>
          </a:xfrm>
          <a:prstGeom prst="rect">
            <a:avLst/>
          </a:prstGeom>
        </p:spPr>
      </p:pic>
      <p:pic>
        <p:nvPicPr>
          <p:cNvPr id="5" name="Picture 6" descr="http://i.creativecommons.org/l/by-nc-sa/3.0/tw/88x31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7" y="6286502"/>
            <a:ext cx="1235737" cy="4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76" t="51198" r="-1077" b="-3335"/>
          <a:stretch/>
        </p:blipFill>
        <p:spPr>
          <a:xfrm>
            <a:off x="4379365" y="3525992"/>
            <a:ext cx="5020131" cy="357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22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3648"/>
            <a:ext cx="3638550" cy="3129602"/>
          </a:xfrm>
          <a:prstGeom prst="rect">
            <a:avLst/>
          </a:prstGeom>
        </p:spPr>
      </p:pic>
      <p:pic>
        <p:nvPicPr>
          <p:cNvPr id="5" name="Picture 6" descr="http://i.creativecommons.org/l/by-nc-sa/3.0/tw/88x31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27" y="6286502"/>
            <a:ext cx="1235737" cy="4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001" b="-6834"/>
          <a:stretch/>
        </p:blipFill>
        <p:spPr>
          <a:xfrm>
            <a:off x="4379365" y="3525992"/>
            <a:ext cx="5020131" cy="357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498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45" t="5679" r="55130" b="51836"/>
          <a:stretch/>
        </p:blipFill>
        <p:spPr>
          <a:xfrm>
            <a:off x="0" y="-13648"/>
            <a:ext cx="3638550" cy="3129602"/>
          </a:xfrm>
          <a:prstGeom prst="rect">
            <a:avLst/>
          </a:prstGeom>
        </p:spPr>
      </p:pic>
      <p:pic>
        <p:nvPicPr>
          <p:cNvPr id="5" name="Picture 6" descr="http://i.creativecommons.org/l/by-nc-sa/3.0/tw/88x31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7" y="6286502"/>
            <a:ext cx="1235737" cy="4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76" t="51198" r="-1077" b="-3335"/>
          <a:stretch/>
        </p:blipFill>
        <p:spPr>
          <a:xfrm>
            <a:off x="4379365" y="3525992"/>
            <a:ext cx="5020131" cy="3574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w/url?sa=i&amp;rct=j&amp;q=&amp;esrc=s&amp;source=images&amp;cd=&amp;cad=rja&amp;uact=8&amp;ved=2ahUKEwj1jMH20vjZAhWCrJQKHdJCDUAQjRx6BAgAEAU&amp;url=http://588ku.com/sucai/6600162.html&amp;psig=AOvVaw3_d9is0DWfwaxLHe4bXVL6&amp;ust=1521557829972779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tw/url?sa=i&amp;rct=j&amp;q=&amp;esrc=s&amp;source=images&amp;cd=&amp;cad=rja&amp;uact=8&amp;ved=2ahUKEwj2jd-z0_jZAhUHpJQKHfIRDqoQjRx6BAgAEAU&amp;url=http://www.nipic.com/show/3/88/7359632k55d43247.html&amp;psig=AOvVaw3_d9is0DWfwaxLHe4bXVL6&amp;ust=1521557829972779" TargetMode="Externa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280920" cy="1586607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2018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年第四屆花蓮縣全民科學週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北花蓮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數學科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圖說小黑蚊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6400800" cy="576064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花蓮縣北埔國小 柯凱珮老師</a:t>
            </a:r>
            <a:endParaRPr lang="zh-TW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6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3888432" cy="443343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483768" y="260648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6600"/>
                </a:solidFill>
              </a:rPr>
              <a:t>(</a:t>
            </a:r>
            <a:r>
              <a:rPr lang="zh-TW" altLang="en-US" sz="2200" b="1" dirty="0" smtClean="0">
                <a:solidFill>
                  <a:srgbClr val="FF6600"/>
                </a:solidFill>
              </a:rPr>
              <a:t>訂定時間</a:t>
            </a:r>
            <a:r>
              <a:rPr lang="en-US" altLang="zh-TW" sz="2200" b="1" dirty="0" smtClean="0">
                <a:solidFill>
                  <a:srgbClr val="FF6600"/>
                </a:solidFill>
              </a:rPr>
              <a:t>)</a:t>
            </a:r>
            <a:r>
              <a:rPr lang="zh-TW" altLang="en-US" sz="2200" b="1" dirty="0" smtClean="0">
                <a:solidFill>
                  <a:srgbClr val="FF6600"/>
                </a:solidFill>
              </a:rPr>
              <a:t> </a:t>
            </a:r>
            <a:r>
              <a:rPr lang="en-US" altLang="zh-TW" sz="2200" b="1" dirty="0" smtClean="0">
                <a:solidFill>
                  <a:srgbClr val="FF6600"/>
                </a:solidFill>
              </a:rPr>
              <a:t>10</a:t>
            </a:r>
            <a:r>
              <a:rPr lang="zh-TW" altLang="en-US" sz="2200" b="1" dirty="0" smtClean="0">
                <a:solidFill>
                  <a:srgbClr val="FF6600"/>
                </a:solidFill>
              </a:rPr>
              <a:t>分鐘後</a:t>
            </a:r>
            <a:r>
              <a:rPr lang="en-US" altLang="zh-TW" sz="2200" b="1" dirty="0" smtClean="0">
                <a:solidFill>
                  <a:srgbClr val="FF6600"/>
                </a:solidFill>
              </a:rPr>
              <a:t>……</a:t>
            </a:r>
            <a:endParaRPr lang="zh-TW" altLang="en-US" sz="2200" b="1" dirty="0">
              <a:solidFill>
                <a:srgbClr val="FF66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03397" y="548035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時間一到，離開現場，打開瓶蓋，開始計算捕到的小黑蚊數量。</a:t>
            </a:r>
            <a:endParaRPr lang="zh-TW" altLang="en-US" dirty="0"/>
          </a:p>
        </p:txBody>
      </p:sp>
      <p:sp>
        <p:nvSpPr>
          <p:cNvPr id="5" name="雲朵形圖說文字 4"/>
          <p:cNvSpPr/>
          <p:nvPr/>
        </p:nvSpPr>
        <p:spPr>
          <a:xfrm>
            <a:off x="6012160" y="260648"/>
            <a:ext cx="2736304" cy="1152128"/>
          </a:xfrm>
          <a:prstGeom prst="cloudCallout">
            <a:avLst>
              <a:gd name="adj1" fmla="val -20833"/>
              <a:gd name="adj2" fmla="val 55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444208" y="68132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記得要做記錄喔</a:t>
            </a:r>
            <a:r>
              <a:rPr lang="en-US" altLang="zh-TW" sz="2000" dirty="0" smtClean="0">
                <a:solidFill>
                  <a:srgbClr val="FF0000"/>
                </a:solidFill>
              </a:rPr>
              <a:t>!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72248" y="1844824"/>
            <a:ext cx="3376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</a:rPr>
              <a:t>安全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注意</a:t>
            </a:r>
            <a:r>
              <a:rPr lang="zh-TW" altLang="zh-TW" sz="2000" b="1" dirty="0" smtClean="0">
                <a:solidFill>
                  <a:schemeClr val="accent6">
                    <a:lumMod val="50000"/>
                  </a:schemeClr>
                </a:solidFill>
              </a:rPr>
              <a:t>事項 </a:t>
            </a:r>
            <a:endParaRPr lang="zh-TW" altLang="zh-TW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</a:rPr>
              <a:t>有少數人可能會對小黑蚊叮咬有過敏反應，因此教師指派自願的學生進行誘集小黑蚊時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</a:rPr>
              <a:t>，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</a:rPr>
              <a:t>除了露出一隻小腿外，身體其他部分應有覆蓋，並穿著長袖及手套，做好個人防護措施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</a:rPr>
              <a:t>。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</a:rPr>
              <a:t>也可以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</a:rPr>
              <a:t>套</a:t>
            </a:r>
            <a:r>
              <a:rPr lang="zh-TW" altLang="zh-TW" sz="2000" dirty="0">
                <a:solidFill>
                  <a:schemeClr val="accent6">
                    <a:lumMod val="50000"/>
                  </a:schemeClr>
                </a:solidFill>
              </a:rPr>
              <a:t>上絲襪做好物理</a:t>
            </a:r>
            <a:r>
              <a:rPr lang="zh-TW" altLang="zh-TW" sz="2000" dirty="0" smtClean="0">
                <a:solidFill>
                  <a:schemeClr val="accent6">
                    <a:lumMod val="50000"/>
                  </a:schemeClr>
                </a:solidFill>
              </a:rPr>
              <a:t>防護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</a:rPr>
              <a:t>措施。</a:t>
            </a:r>
            <a:endParaRPr lang="zh-TW" altLang="zh-TW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收集資料後，取得數據，製成資料表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8207738"/>
              </p:ext>
            </p:extLst>
          </p:nvPr>
        </p:nvGraphicFramePr>
        <p:xfrm>
          <a:off x="899592" y="2204864"/>
          <a:ext cx="7056785" cy="151216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75168"/>
                <a:gridCol w="932862"/>
                <a:gridCol w="949751"/>
                <a:gridCol w="949751"/>
                <a:gridCol w="949751"/>
                <a:gridCol w="949751"/>
                <a:gridCol w="949751"/>
              </a:tblGrid>
              <a:tr h="2128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調查日期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天氣：□晴天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□陰天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  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□雨天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61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調查點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A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調查點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B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調查點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C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調查點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D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調查點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E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調查點</a:t>
                      </a:r>
                      <a:r>
                        <a:rPr lang="en-US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F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  )</a:t>
                      </a: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月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 </a:t>
                      </a:r>
                      <a:r>
                        <a:rPr lang="zh-TW" altLang="en-US" sz="1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午休期間</a:t>
                      </a:r>
                      <a:r>
                        <a:rPr lang="en-US" sz="10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</a:t>
                      </a:r>
                      <a:r>
                        <a:rPr lang="zh-TW" sz="10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辦公室前水溝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西校門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松樹區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籃球場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東穿堂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低年級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遊戲區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體育館前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數量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259632" y="1340767"/>
            <a:ext cx="7207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99"/>
                </a:solidFill>
              </a:rPr>
              <a:t>可分為</a:t>
            </a:r>
            <a:r>
              <a:rPr lang="zh-TW" altLang="zh-TW" sz="2400" b="1" u="sng" dirty="0" smtClean="0">
                <a:solidFill>
                  <a:srgbClr val="FF6600"/>
                </a:solidFill>
              </a:rPr>
              <a:t>不同</a:t>
            </a:r>
            <a:r>
              <a:rPr lang="zh-TW" altLang="zh-TW" sz="2400" b="1" u="sng" dirty="0">
                <a:solidFill>
                  <a:srgbClr val="FF6600"/>
                </a:solidFill>
              </a:rPr>
              <a:t>地點的數量</a:t>
            </a:r>
            <a:r>
              <a:rPr lang="zh-TW" altLang="zh-TW" sz="2400" b="1" u="sng" dirty="0" smtClean="0">
                <a:solidFill>
                  <a:srgbClr val="FF6600"/>
                </a:solidFill>
              </a:rPr>
              <a:t>調查</a:t>
            </a:r>
            <a:r>
              <a:rPr lang="zh-TW" altLang="en-US" sz="2400" dirty="0" smtClean="0">
                <a:solidFill>
                  <a:srgbClr val="000099"/>
                </a:solidFill>
              </a:rPr>
              <a:t>及</a:t>
            </a:r>
            <a:r>
              <a:rPr lang="zh-TW" altLang="zh-TW" sz="2400" b="1" u="sng" dirty="0">
                <a:solidFill>
                  <a:srgbClr val="FF6600"/>
                </a:solidFill>
              </a:rPr>
              <a:t>不同時段的數量</a:t>
            </a:r>
            <a:r>
              <a:rPr lang="zh-TW" altLang="zh-TW" sz="2400" b="1" u="sng" dirty="0" smtClean="0">
                <a:solidFill>
                  <a:srgbClr val="FF6600"/>
                </a:solidFill>
              </a:rPr>
              <a:t>調查</a:t>
            </a:r>
            <a:r>
              <a:rPr lang="zh-TW" altLang="en-US" sz="2400" dirty="0" smtClean="0">
                <a:solidFill>
                  <a:srgbClr val="000099"/>
                </a:solidFill>
              </a:rPr>
              <a:t>。</a:t>
            </a:r>
            <a:endParaRPr lang="zh-TW" altLang="en-US" sz="2400" u="sng" dirty="0">
              <a:solidFill>
                <a:srgbClr val="000099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4423160"/>
              </p:ext>
            </p:extLst>
          </p:nvPr>
        </p:nvGraphicFramePr>
        <p:xfrm>
          <a:off x="899592" y="4293096"/>
          <a:ext cx="7056784" cy="1440157"/>
        </p:xfrm>
        <a:graphic>
          <a:graphicData uri="http://schemas.openxmlformats.org/drawingml/2006/table">
            <a:tbl>
              <a:tblPr firstRow="1" firstCol="1" bandRow="1"/>
              <a:tblGrid>
                <a:gridCol w="747812"/>
                <a:gridCol w="1253391"/>
                <a:gridCol w="1224922"/>
                <a:gridCol w="1224922"/>
                <a:gridCol w="1114137"/>
                <a:gridCol w="1491600"/>
              </a:tblGrid>
              <a:tr h="266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日期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月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( </a:t>
                      </a: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日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標楷體"/>
                        </a:rPr>
                        <a:t>調查地點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西校門松樹區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標楷體"/>
                        </a:rPr>
                        <a:t>天氣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標楷體"/>
                        </a:rPr>
                        <a:t>□晴天□陰天□雨天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時段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標楷體"/>
                        </a:rPr>
                        <a:t>8</a:t>
                      </a:r>
                      <a:r>
                        <a:rPr lang="zh-TW" sz="1200" kern="100" dirty="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9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10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11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12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數量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時段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13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14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15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16</a:t>
                      </a: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Times New Roman"/>
                          <a:ea typeface="標楷體"/>
                          <a:cs typeface="標楷體"/>
                        </a:rPr>
                        <a:t>數量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標楷體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500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912768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未來可建立校園小黑蚊熱點地圖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15616" y="515719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0099"/>
                </a:solidFill>
              </a:rPr>
              <a:t>若師生長期調查，所得到的數據資料可建立校園熱點地圖。</a:t>
            </a:r>
            <a:endParaRPr lang="zh-TW" altLang="en-US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12768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闖關時能將小黑蚊資料表繪製成長條圖或折線圖，便可過關。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96136" y="2358441"/>
            <a:ext cx="2196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99"/>
                </a:solidFill>
                <a:latin typeface="+mn-ea"/>
              </a:rPr>
              <a:t>準備物品有</a:t>
            </a:r>
            <a:r>
              <a:rPr lang="en-US" altLang="zh-TW" sz="2400" b="1" dirty="0" smtClean="0">
                <a:solidFill>
                  <a:srgbClr val="000099"/>
                </a:solidFill>
                <a:latin typeface="+mn-ea"/>
              </a:rPr>
              <a:t>---</a:t>
            </a:r>
          </a:p>
          <a:p>
            <a:r>
              <a:rPr lang="zh-TW" altLang="en-US" sz="2400" b="1" dirty="0" smtClean="0">
                <a:solidFill>
                  <a:srgbClr val="000099"/>
                </a:solidFill>
                <a:latin typeface="+mn-ea"/>
              </a:rPr>
              <a:t>方格紙、</a:t>
            </a:r>
            <a:endParaRPr lang="en-US" altLang="zh-TW" sz="2400" b="1" dirty="0" smtClean="0">
              <a:solidFill>
                <a:srgbClr val="000099"/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rgbClr val="000099"/>
                </a:solidFill>
                <a:latin typeface="+mn-ea"/>
              </a:rPr>
              <a:t>長</a:t>
            </a:r>
            <a:r>
              <a:rPr lang="zh-TW" altLang="en-US" sz="2400" b="1" dirty="0" smtClean="0">
                <a:solidFill>
                  <a:srgbClr val="000099"/>
                </a:solidFill>
                <a:latin typeface="+mn-ea"/>
              </a:rPr>
              <a:t>尺、</a:t>
            </a:r>
            <a:endParaRPr lang="en-US" altLang="zh-TW" sz="2400" b="1" dirty="0" smtClean="0">
              <a:solidFill>
                <a:srgbClr val="000099"/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rgbClr val="000099"/>
                </a:solidFill>
                <a:latin typeface="+mn-ea"/>
              </a:rPr>
              <a:t>小黑</a:t>
            </a:r>
            <a:r>
              <a:rPr lang="zh-TW" altLang="en-US" sz="2400" b="1" dirty="0" smtClean="0">
                <a:solidFill>
                  <a:srgbClr val="000099"/>
                </a:solidFill>
                <a:latin typeface="+mn-ea"/>
              </a:rPr>
              <a:t>蚊資料表</a:t>
            </a:r>
            <a:r>
              <a:rPr lang="zh-TW" altLang="en-US" sz="2400" b="1" dirty="0">
                <a:solidFill>
                  <a:srgbClr val="000099"/>
                </a:solidFill>
                <a:latin typeface="+mn-ea"/>
              </a:rPr>
              <a:t>、</a:t>
            </a:r>
            <a:endParaRPr lang="en-US" altLang="zh-TW" sz="2400" b="1" dirty="0" smtClean="0">
              <a:solidFill>
                <a:srgbClr val="000099"/>
              </a:solidFill>
              <a:latin typeface="+mn-ea"/>
            </a:endParaRPr>
          </a:p>
          <a:p>
            <a:r>
              <a:rPr lang="zh-TW" altLang="en-US" sz="2400" b="1" dirty="0">
                <a:solidFill>
                  <a:srgbClr val="000099"/>
                </a:solidFill>
                <a:latin typeface="+mn-ea"/>
              </a:rPr>
              <a:t>鉛筆</a:t>
            </a:r>
            <a:r>
              <a:rPr lang="zh-TW" altLang="en-US" sz="2400" b="1" dirty="0" smtClean="0">
                <a:solidFill>
                  <a:srgbClr val="000099"/>
                </a:solidFill>
                <a:latin typeface="+mn-ea"/>
              </a:rPr>
              <a:t>或原子筆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7473" y="2333007"/>
            <a:ext cx="5073903" cy="3665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41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繪製長條圖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1403648" y="1124744"/>
          <a:ext cx="65527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76256" y="52292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地點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/>
        </p:nvGraphicFramePr>
        <p:xfrm>
          <a:off x="1115616" y="980728"/>
          <a:ext cx="69847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164288" y="573325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時段</a:t>
            </a:r>
            <a:endParaRPr lang="zh-TW" altLang="en-US" sz="14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557192" cy="63408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繪製折線圖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043608" y="908720"/>
            <a:ext cx="7632848" cy="43924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問題討論</a:t>
            </a:r>
            <a:endParaRPr kumimoji="0" lang="en-US" altLang="zh-TW" sz="3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3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TW" sz="2400" dirty="0" smtClean="0">
                <a:solidFill>
                  <a:srgbClr val="000099"/>
                </a:solidFill>
              </a:rPr>
              <a:t>Q1</a:t>
            </a:r>
            <a:r>
              <a:rPr lang="zh-TW" altLang="en-US" sz="2400" dirty="0" smtClean="0">
                <a:solidFill>
                  <a:srgbClr val="000099"/>
                </a:solidFill>
              </a:rPr>
              <a:t>：</a:t>
            </a:r>
            <a:r>
              <a:rPr lang="zh-TW" altLang="zh-TW" sz="2400" dirty="0" smtClean="0">
                <a:solidFill>
                  <a:srgbClr val="000099"/>
                </a:solidFill>
              </a:rPr>
              <a:t>小朋友繪製出的長條圖或折線圖，其橫軸與縱軸分別代表哪一項資料？</a:t>
            </a:r>
          </a:p>
          <a:p>
            <a:r>
              <a:rPr lang="en-US" altLang="zh-TW" sz="2400" dirty="0" smtClean="0">
                <a:solidFill>
                  <a:srgbClr val="000099"/>
                </a:solidFill>
              </a:rPr>
              <a:t>  </a:t>
            </a:r>
            <a:r>
              <a:rPr lang="zh-TW" altLang="en-US" sz="2400" dirty="0" smtClean="0">
                <a:solidFill>
                  <a:srgbClr val="000099"/>
                </a:solidFill>
              </a:rPr>
              <a:t>  </a:t>
            </a:r>
            <a:r>
              <a:rPr lang="zh-TW" altLang="zh-TW" sz="2400" dirty="0" smtClean="0">
                <a:solidFill>
                  <a:srgbClr val="000099"/>
                </a:solidFill>
              </a:rPr>
              <a:t>橫軸：（</a:t>
            </a:r>
            <a:r>
              <a:rPr lang="en-US" altLang="zh-TW" sz="2400" dirty="0" smtClean="0">
                <a:solidFill>
                  <a:srgbClr val="000099"/>
                </a:solidFill>
              </a:rPr>
              <a:t>      </a:t>
            </a:r>
            <a:r>
              <a:rPr lang="zh-TW" altLang="en-US" sz="2400" dirty="0" smtClean="0">
                <a:solidFill>
                  <a:srgbClr val="000099"/>
                </a:solidFill>
              </a:rPr>
              <a:t>   </a:t>
            </a:r>
            <a:r>
              <a:rPr lang="en-US" altLang="zh-TW" sz="2400" dirty="0" smtClean="0">
                <a:solidFill>
                  <a:srgbClr val="000099"/>
                </a:solidFill>
              </a:rPr>
              <a:t>          </a:t>
            </a:r>
            <a:r>
              <a:rPr lang="zh-TW" altLang="zh-TW" sz="2400" dirty="0" smtClean="0">
                <a:solidFill>
                  <a:srgbClr val="000099"/>
                </a:solidFill>
              </a:rPr>
              <a:t>）</a:t>
            </a:r>
            <a:endParaRPr lang="en-US" altLang="zh-TW" sz="2400" dirty="0" smtClean="0">
              <a:solidFill>
                <a:srgbClr val="000099"/>
              </a:solidFill>
            </a:endParaRPr>
          </a:p>
          <a:p>
            <a:r>
              <a:rPr lang="zh-TW" altLang="en-US" sz="2400" dirty="0" smtClean="0">
                <a:solidFill>
                  <a:srgbClr val="000099"/>
                </a:solidFill>
              </a:rPr>
              <a:t>    </a:t>
            </a:r>
            <a:r>
              <a:rPr lang="zh-TW" altLang="zh-TW" sz="2400" dirty="0" smtClean="0">
                <a:solidFill>
                  <a:srgbClr val="000099"/>
                </a:solidFill>
              </a:rPr>
              <a:t>縱軸：（</a:t>
            </a:r>
            <a:r>
              <a:rPr lang="en-US" altLang="zh-TW" sz="2400" dirty="0" smtClean="0">
                <a:solidFill>
                  <a:srgbClr val="000099"/>
                </a:solidFill>
              </a:rPr>
              <a:t>       </a:t>
            </a:r>
            <a:r>
              <a:rPr lang="zh-TW" altLang="en-US" sz="2400" dirty="0" smtClean="0">
                <a:solidFill>
                  <a:srgbClr val="000099"/>
                </a:solidFill>
              </a:rPr>
              <a:t>   </a:t>
            </a:r>
            <a:r>
              <a:rPr lang="en-US" altLang="zh-TW" sz="2400" dirty="0" smtClean="0">
                <a:solidFill>
                  <a:srgbClr val="000099"/>
                </a:solidFill>
              </a:rPr>
              <a:t>         </a:t>
            </a:r>
            <a:r>
              <a:rPr lang="zh-TW" altLang="zh-TW" sz="2400" dirty="0" smtClean="0">
                <a:solidFill>
                  <a:srgbClr val="000099"/>
                </a:solidFill>
              </a:rPr>
              <a:t>）</a:t>
            </a:r>
            <a:endParaRPr lang="en-US" altLang="zh-TW" sz="2400" dirty="0" smtClean="0">
              <a:solidFill>
                <a:srgbClr val="000099"/>
              </a:solidFill>
            </a:endParaRPr>
          </a:p>
          <a:p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altLang="zh-TW" sz="2400" dirty="0" smtClean="0">
                <a:solidFill>
                  <a:srgbClr val="000099"/>
                </a:solidFill>
              </a:rPr>
              <a:t>Q2</a:t>
            </a:r>
            <a:r>
              <a:rPr lang="zh-TW" altLang="en-US" sz="2400" dirty="0" smtClean="0">
                <a:solidFill>
                  <a:srgbClr val="000099"/>
                </a:solidFill>
              </a:rPr>
              <a:t>：地點</a:t>
            </a:r>
            <a:r>
              <a:rPr lang="en-US" altLang="zh-TW" sz="2400" dirty="0" smtClean="0">
                <a:solidFill>
                  <a:srgbClr val="000099"/>
                </a:solidFill>
              </a:rPr>
              <a:t>A</a:t>
            </a:r>
            <a:r>
              <a:rPr lang="zh-TW" altLang="en-US" sz="2400" dirty="0" smtClean="0">
                <a:solidFill>
                  <a:srgbClr val="000099"/>
                </a:solidFill>
              </a:rPr>
              <a:t>在</a:t>
            </a:r>
            <a:r>
              <a:rPr lang="zh-TW" altLang="zh-TW" sz="2400" dirty="0" smtClean="0">
                <a:solidFill>
                  <a:srgbClr val="000099"/>
                </a:solidFill>
              </a:rPr>
              <a:t>哪</a:t>
            </a:r>
            <a:r>
              <a:rPr lang="zh-TW" altLang="zh-TW" sz="2400" dirty="0">
                <a:solidFill>
                  <a:srgbClr val="000099"/>
                </a:solidFill>
              </a:rPr>
              <a:t>一個時段的小黑蚊出沒數量最多？哪一個時段的小黑蚊出沒數量最少？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6840760" cy="576064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感謝您的聆聽與指教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6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統計圖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51496"/>
            <a:ext cx="2699130" cy="270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3960440" cy="56207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活動</a:t>
            </a:r>
            <a:r>
              <a:rPr lang="zh-TW" altLang="zh-TW" b="1" dirty="0" smtClean="0">
                <a:solidFill>
                  <a:srgbClr val="FF0000"/>
                </a:solidFill>
              </a:rPr>
              <a:t>發</a:t>
            </a:r>
            <a:r>
              <a:rPr lang="zh-TW" altLang="zh-TW" b="1" dirty="0">
                <a:solidFill>
                  <a:srgbClr val="FF0000"/>
                </a:solidFill>
              </a:rPr>
              <a:t>想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3816424"/>
          </a:xfrm>
        </p:spPr>
        <p:txBody>
          <a:bodyPr>
            <a:noAutofit/>
          </a:bodyPr>
          <a:lstStyle/>
          <a:p>
            <a:r>
              <a:rPr lang="zh-TW" altLang="en-US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繁雜的數據資料</a:t>
            </a:r>
            <a:r>
              <a:rPr lang="zh-TW" altLang="en-US" sz="2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不容易看出資料彼此之間的關係，如果以圖表的方式來呈現，可讓資料所代表的意義清楚顯現</a:t>
            </a:r>
            <a:r>
              <a:rPr lang="zh-TW" altLang="en-US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日常生活中時常可見各式各樣的統計圖表，例如</a:t>
            </a:r>
            <a:r>
              <a:rPr lang="zh-TW" altLang="en-US" sz="2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股票走勢</a:t>
            </a:r>
            <a:r>
              <a:rPr lang="zh-TW" altLang="en-US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圖、</a:t>
            </a:r>
            <a:r>
              <a:rPr lang="zh-TW" altLang="en-US" sz="26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廠牌市佔率</a:t>
            </a:r>
            <a:r>
              <a:rPr lang="zh-TW" altLang="en-US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圓形圖</a:t>
            </a:r>
            <a:r>
              <a:rPr lang="zh-TW" altLang="zh-TW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、施政滿意度折線圖等，閱讀及理解這些圖表已是現代人該具備的基本能力</a:t>
            </a:r>
            <a:r>
              <a:rPr lang="zh-TW" altLang="en-US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因此本活動以校園小黑蚊調查數量為資料內容，結合國小階段數學科所教</a:t>
            </a:r>
            <a:r>
              <a:rPr lang="zh-TW" altLang="en-US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</a:t>
            </a:r>
            <a:r>
              <a:rPr lang="zh-TW" altLang="zh-TW" sz="26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的長條圖與折線圖的概念，設計可以進行小組闖關的學習活動。</a:t>
            </a:r>
            <a:endParaRPr lang="en-US" alt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="" xmlns:p14="http://schemas.microsoft.com/office/powerpoint/2010/main" val="35220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「統計圖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01" y="3861048"/>
            <a:ext cx="3258803" cy="2888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688632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認識小黑蚊的出沒環境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324036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光影交錯遮蔭處：大樹下、竹林下、涼亭、室外花圃區、水溝邊等。</a:t>
            </a:r>
            <a:endParaRPr lang="en-US" altLang="zh-TW" sz="28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活動高峰時段：</a:t>
            </a:r>
            <a:r>
              <a:rPr lang="en-US" altLang="zh-TW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00(</a:t>
            </a:r>
            <a:r>
              <a:rPr lang="zh-TW" altLang="en-US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中午時段為吸血高峰</a:t>
            </a:r>
            <a:r>
              <a:rPr lang="en-US" altLang="zh-TW" sz="28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8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/>
              <a:t>想想看，你們的校園裡，哪些地方是小黑蚊出沒的熱點呢</a:t>
            </a:r>
            <a:r>
              <a:rPr lang="en-US" altLang="zh-TW" sz="2800" b="1" dirty="0" smtClean="0"/>
              <a:t>??</a:t>
            </a:r>
            <a:endParaRPr lang="zh-TW" altLang="en-US" sz="2800" b="1" dirty="0" smtClean="0"/>
          </a:p>
          <a:p>
            <a:pPr>
              <a:buNone/>
            </a:pPr>
            <a:endParaRPr lang="en-US" alt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904656" cy="56207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校園調查點</a:t>
            </a:r>
            <a:r>
              <a:rPr lang="en-US" altLang="zh-TW" b="1" dirty="0" smtClean="0">
                <a:solidFill>
                  <a:srgbClr val="FF0000"/>
                </a:solidFill>
              </a:rPr>
              <a:t>---</a:t>
            </a:r>
            <a:r>
              <a:rPr lang="zh-TW" altLang="en-US" b="1" dirty="0" smtClean="0">
                <a:solidFill>
                  <a:srgbClr val="FF0000"/>
                </a:solidFill>
              </a:rPr>
              <a:t>以北埔國小為例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3" y="908720"/>
            <a:ext cx="7200800" cy="5738138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>
            <a:off x="5436096" y="5661248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7164288" y="5157192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499992" y="5949280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5076056" y="2060848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1979712" y="5517232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1835696" y="2204864"/>
            <a:ext cx="216024" cy="21602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5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7007"/>
            <a:ext cx="4326727" cy="32450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" y="3645023"/>
            <a:ext cx="4561280" cy="32129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44" y="3645023"/>
            <a:ext cx="4425398" cy="32376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2875" y="1196752"/>
            <a:ext cx="3256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000099"/>
                </a:solidFill>
              </a:rPr>
              <a:t>在校園內選擇</a:t>
            </a:r>
            <a:r>
              <a:rPr lang="en-US" altLang="zh-TW" sz="2200" dirty="0" smtClean="0">
                <a:solidFill>
                  <a:srgbClr val="000099"/>
                </a:solidFill>
              </a:rPr>
              <a:t>6-8</a:t>
            </a:r>
            <a:r>
              <a:rPr lang="zh-TW" altLang="en-US" sz="2200" dirty="0" smtClean="0">
                <a:solidFill>
                  <a:srgbClr val="000099"/>
                </a:solidFill>
              </a:rPr>
              <a:t>個地點，分別去計算小黑蚊的密度</a:t>
            </a:r>
            <a:r>
              <a:rPr lang="en-US" altLang="zh-TW" sz="2200" dirty="0" smtClean="0">
                <a:solidFill>
                  <a:srgbClr val="000099"/>
                </a:solidFill>
              </a:rPr>
              <a:t>(  </a:t>
            </a:r>
            <a:r>
              <a:rPr lang="zh-TW" altLang="en-US" sz="2200" dirty="0" smtClean="0">
                <a:solidFill>
                  <a:srgbClr val="000099"/>
                </a:solidFill>
              </a:rPr>
              <a:t>隻</a:t>
            </a:r>
            <a:r>
              <a:rPr lang="en-US" altLang="zh-TW" sz="2200" dirty="0" smtClean="0">
                <a:solidFill>
                  <a:srgbClr val="000099"/>
                </a:solidFill>
              </a:rPr>
              <a:t>/10 min )</a:t>
            </a:r>
            <a:endParaRPr lang="zh-TW" altLang="en-US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2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862598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如何 調查</a:t>
            </a:r>
            <a:r>
              <a:rPr lang="en-US" altLang="zh-TW" b="1" dirty="0" smtClean="0">
                <a:solidFill>
                  <a:srgbClr val="FF0000"/>
                </a:solidFill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</a:rPr>
              <a:t>計算 校園小黑蚊出沒數量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圖片 2" descr="IMG20180319131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70086"/>
            <a:ext cx="4283968" cy="5387913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5017427" y="1461673"/>
            <a:ext cx="2664296" cy="576064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自製吸蟲器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72000" y="234888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000099"/>
                </a:solidFill>
              </a:rPr>
              <a:t>    從網路及文獻上得知，要調查小黑蚊數量</a:t>
            </a:r>
            <a:r>
              <a:rPr lang="zh-TW" altLang="en-US" sz="2200" dirty="0">
                <a:solidFill>
                  <a:srgbClr val="000099"/>
                </a:solidFill>
              </a:rPr>
              <a:t>密度</a:t>
            </a:r>
            <a:r>
              <a:rPr lang="zh-TW" altLang="en-US" sz="2200" dirty="0" smtClean="0">
                <a:solidFill>
                  <a:srgbClr val="000099"/>
                </a:solidFill>
              </a:rPr>
              <a:t>的方法，主要是利用人體作為誘餌，誘集小黑蚊並計算數量。</a:t>
            </a:r>
            <a:endParaRPr lang="en-US" altLang="zh-TW" sz="2200" dirty="0" smtClean="0">
              <a:solidFill>
                <a:srgbClr val="000099"/>
              </a:solidFill>
            </a:endParaRPr>
          </a:p>
          <a:p>
            <a:r>
              <a:rPr lang="zh-TW" altLang="en-US" sz="2200" dirty="0" smtClean="0">
                <a:solidFill>
                  <a:srgbClr val="000099"/>
                </a:solidFill>
              </a:rPr>
              <a:t>    可事先穿戴一段絲襪作為物理性防護。</a:t>
            </a:r>
            <a:endParaRPr lang="en-US" altLang="zh-TW" sz="2200" dirty="0" smtClean="0">
              <a:solidFill>
                <a:srgbClr val="000099"/>
              </a:solidFill>
            </a:endParaRPr>
          </a:p>
          <a:p>
            <a:endParaRPr lang="en-US" altLang="zh-TW" sz="2200" dirty="0" smtClean="0">
              <a:solidFill>
                <a:srgbClr val="000099"/>
              </a:solidFill>
            </a:endParaRPr>
          </a:p>
          <a:p>
            <a:endParaRPr lang="en-US" altLang="zh-TW" sz="2200" dirty="0" smtClean="0">
              <a:solidFill>
                <a:srgbClr val="000099"/>
              </a:solidFill>
            </a:endParaRPr>
          </a:p>
          <a:p>
            <a:endParaRPr lang="zh-TW" altLang="en-US" sz="2200" dirty="0">
              <a:solidFill>
                <a:srgbClr val="0000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465313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r>
              <a:rPr lang="zh-TW" altLang="en-US" b="1" dirty="0" smtClean="0">
                <a:solidFill>
                  <a:srgbClr val="CC3300"/>
                </a:solidFill>
              </a:rPr>
              <a:t>無法以目視、掃網、色版、 </a:t>
            </a:r>
          </a:p>
          <a:p>
            <a:r>
              <a:rPr lang="zh-TW" altLang="en-US" b="1" dirty="0" smtClean="0">
                <a:solidFill>
                  <a:srgbClr val="CC3300"/>
                </a:solidFill>
              </a:rPr>
              <a:t>燈光、氣味等方法調查 </a:t>
            </a:r>
            <a:endParaRPr lang="zh-TW" alt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MG20180319095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900" y="1340768"/>
            <a:ext cx="6092376" cy="4536504"/>
          </a:xfrm>
          <a:prstGeom prst="rect">
            <a:avLst/>
          </a:prstGeom>
        </p:spPr>
      </p:pic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2555776" y="476672"/>
            <a:ext cx="3456384" cy="562074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製作吸蟲器材料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1484784"/>
            <a:ext cx="1764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99"/>
                </a:solidFill>
              </a:rPr>
              <a:t>塑膠管</a:t>
            </a:r>
            <a:r>
              <a:rPr lang="en-US" altLang="zh-TW" sz="2400" b="1" dirty="0" smtClean="0">
                <a:solidFill>
                  <a:srgbClr val="000099"/>
                </a:solidFill>
              </a:rPr>
              <a:t>2</a:t>
            </a:r>
            <a:r>
              <a:rPr lang="zh-TW" altLang="en-US" sz="2400" b="1" dirty="0" smtClean="0">
                <a:solidFill>
                  <a:srgbClr val="000099"/>
                </a:solidFill>
              </a:rPr>
              <a:t>條</a:t>
            </a:r>
            <a:endParaRPr lang="en-US" altLang="zh-TW" sz="2400" b="1" dirty="0" smtClean="0">
              <a:solidFill>
                <a:srgbClr val="000099"/>
              </a:solidFill>
            </a:endParaRPr>
          </a:p>
          <a:p>
            <a:r>
              <a:rPr lang="zh-TW" altLang="en-US" sz="2400" b="1" dirty="0" smtClean="0">
                <a:solidFill>
                  <a:srgbClr val="000099"/>
                </a:solidFill>
              </a:rPr>
              <a:t>小漏斗</a:t>
            </a:r>
            <a:endParaRPr lang="en-US" altLang="zh-TW" sz="2400" b="1" dirty="0" smtClean="0">
              <a:solidFill>
                <a:srgbClr val="000099"/>
              </a:solidFill>
            </a:endParaRPr>
          </a:p>
          <a:p>
            <a:r>
              <a:rPr lang="zh-TW" altLang="en-US" sz="2400" b="1" dirty="0" smtClean="0">
                <a:solidFill>
                  <a:srgbClr val="000099"/>
                </a:solidFill>
              </a:rPr>
              <a:t>透明塑膠瓶</a:t>
            </a:r>
            <a:endParaRPr lang="en-US" altLang="zh-TW" sz="2400" b="1" dirty="0" smtClean="0">
              <a:solidFill>
                <a:srgbClr val="000099"/>
              </a:solidFill>
            </a:endParaRPr>
          </a:p>
          <a:p>
            <a:r>
              <a:rPr lang="zh-TW" altLang="en-US" sz="2400" b="1" dirty="0" smtClean="0">
                <a:solidFill>
                  <a:srgbClr val="000099"/>
                </a:solidFill>
              </a:rPr>
              <a:t>水</a:t>
            </a:r>
            <a:endParaRPr lang="en-US" altLang="zh-TW" sz="2400" b="1" dirty="0" smtClean="0">
              <a:solidFill>
                <a:srgbClr val="000099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4951" y="404664"/>
            <a:ext cx="3528392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吸蟲器製作步驟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圖片 4" descr="IMG20180319095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240360" cy="324609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39318" y="4629873"/>
            <a:ext cx="325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找一個透明的小塑膠瓶，蓋子上打出兩個洞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可使用電鑽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圖片 5" descr="IMG20180319095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9147" y="1340768"/>
            <a:ext cx="3852464" cy="31880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384620" y="4629872"/>
            <a:ext cx="382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裝少許水，並將兩根塑膠管插入洞裡，一根進入水裡，另一根不進入水裡，只接觸空氣。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182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1180" y="332656"/>
            <a:ext cx="3528392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吸蟲器製作步驟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0970" y="4609900"/>
            <a:ext cx="392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 一端裝上小漏斗，便於蓋住小黑蚊。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" y="1262081"/>
            <a:ext cx="3920154" cy="33189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66" y="1262081"/>
            <a:ext cx="3243178" cy="413003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067944" y="5392117"/>
            <a:ext cx="396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另一端含在嘴巴，當發現小黑蚊停在腳上，立即用小漏斗蓋住牠，並用力吸，小黑蚊會被吸入水裡。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23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佈景主題1" id="{0B39AB5E-2178-480F-8817-3A4492FB1F37}" vid="{465DBF4C-8734-4CD6-BDCD-F1503E66660A}"/>
    </a:ext>
  </a:extLst>
</a:theme>
</file>

<file path=ppt/theme/theme2.xml><?xml version="1.0" encoding="utf-8"?>
<a:theme xmlns:a="http://schemas.openxmlformats.org/drawingml/2006/main" name="1_最新版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最新版主題" id="{65119648-7122-4AC4-910E-E96709ABB124}" vid="{84EBDDEA-7BFA-421E-833F-F16B647C8EA8}"/>
    </a:ext>
  </a:extLst>
</a:theme>
</file>

<file path=ppt/theme/theme3.xml><?xml version="1.0" encoding="utf-8"?>
<a:theme xmlns:a="http://schemas.openxmlformats.org/drawingml/2006/main" name="1_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佈景主題1" id="{7BA21B91-17F3-42AA-B5D8-E3501FD4C8C9}" vid="{01A2BD9C-9155-4BC9-A601-68155A29A457}"/>
    </a:ext>
  </a:extLst>
</a:theme>
</file>

<file path=ppt/theme/theme4.xml><?xml version="1.0" encoding="utf-8"?>
<a:theme xmlns:a="http://schemas.openxmlformats.org/drawingml/2006/main" name="2_最新版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最新版主題" id="{65119648-7122-4AC4-910E-E96709ABB124}" vid="{84EBDDEA-7BFA-421E-833F-F16B647C8EA8}"/>
    </a:ext>
  </a:extLst>
</a:theme>
</file>

<file path=ppt/theme/theme5.xml><?xml version="1.0" encoding="utf-8"?>
<a:theme xmlns:a="http://schemas.openxmlformats.org/drawingml/2006/main" name="佈景主題2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佈景主題2" id="{0F5DEBE2-0A9D-4017-9118-B14335AF654C}" vid="{49344530-456A-41B4-9037-18A502A6D4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762</TotalTime>
  <Words>836</Words>
  <Application>Microsoft Office PowerPoint</Application>
  <PresentationFormat>如螢幕大小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佈景主題1</vt:lpstr>
      <vt:lpstr>1_最新版主題</vt:lpstr>
      <vt:lpstr>1_佈景主題1</vt:lpstr>
      <vt:lpstr>2_最新版主題</vt:lpstr>
      <vt:lpstr>佈景主題2</vt:lpstr>
      <vt:lpstr>2018年第四屆花蓮縣全民科學週-北花蓮  數學科—圖說小黑蚊</vt:lpstr>
      <vt:lpstr>活動發想</vt:lpstr>
      <vt:lpstr>認識小黑蚊的出沒環境</vt:lpstr>
      <vt:lpstr>校園調查點---以北埔國小為例 </vt:lpstr>
      <vt:lpstr>投影片 5</vt:lpstr>
      <vt:lpstr>如何 調查/計算 校園小黑蚊出沒數量</vt:lpstr>
      <vt:lpstr>製作吸蟲器材料</vt:lpstr>
      <vt:lpstr>吸蟲器製作步驟</vt:lpstr>
      <vt:lpstr>吸蟲器製作步驟</vt:lpstr>
      <vt:lpstr>投影片 10</vt:lpstr>
      <vt:lpstr>收集資料後，取得數據，製成資料表</vt:lpstr>
      <vt:lpstr>未來可建立校園小黑蚊熱點地圖</vt:lpstr>
      <vt:lpstr>闖關時能將小黑蚊資料表繪製成長條圖或折線圖，便可過關。</vt:lpstr>
      <vt:lpstr>繪製長條圖</vt:lpstr>
      <vt:lpstr>繪製折線圖</vt:lpstr>
      <vt:lpstr>投影片 16</vt:lpstr>
      <vt:lpstr>感謝您的聆聽與指教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2017全民科學週 夢幻彩色食鹽水</dc:title>
  <dc:creator>user</dc:creator>
  <cp:lastModifiedBy>user</cp:lastModifiedBy>
  <cp:revision>82</cp:revision>
  <dcterms:created xsi:type="dcterms:W3CDTF">2017-03-09T12:46:28Z</dcterms:created>
  <dcterms:modified xsi:type="dcterms:W3CDTF">2018-03-20T23:39:48Z</dcterms:modified>
</cp:coreProperties>
</file>